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4"/>
  </p:notesMasterIdLst>
  <p:sldIdLst>
    <p:sldId id="256" r:id="rId2"/>
    <p:sldId id="278" r:id="rId3"/>
    <p:sldId id="257" r:id="rId4"/>
    <p:sldId id="296" r:id="rId5"/>
    <p:sldId id="297" r:id="rId6"/>
    <p:sldId id="298" r:id="rId7"/>
    <p:sldId id="286" r:id="rId8"/>
    <p:sldId id="280" r:id="rId9"/>
    <p:sldId id="281" r:id="rId10"/>
    <p:sldId id="282" r:id="rId11"/>
    <p:sldId id="283" r:id="rId12"/>
    <p:sldId id="284" r:id="rId13"/>
    <p:sldId id="285" r:id="rId14"/>
    <p:sldId id="258" r:id="rId15"/>
    <p:sldId id="259" r:id="rId16"/>
    <p:sldId id="287" r:id="rId17"/>
    <p:sldId id="288" r:id="rId18"/>
    <p:sldId id="289" r:id="rId19"/>
    <p:sldId id="290" r:id="rId20"/>
    <p:sldId id="292" r:id="rId21"/>
    <p:sldId id="295" r:id="rId22"/>
    <p:sldId id="291" r:id="rId23"/>
    <p:sldId id="260" r:id="rId24"/>
    <p:sldId id="261" r:id="rId25"/>
    <p:sldId id="262" r:id="rId26"/>
    <p:sldId id="263" r:id="rId27"/>
    <p:sldId id="264" r:id="rId28"/>
    <p:sldId id="265" r:id="rId29"/>
    <p:sldId id="266" r:id="rId30"/>
    <p:sldId id="267" r:id="rId31"/>
    <p:sldId id="276" r:id="rId32"/>
    <p:sldId id="277"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7" d="100"/>
          <a:sy n="97" d="100"/>
        </p:scale>
        <p:origin x="792"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t>9/24/2019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AC6CD72-5154-460F-9F35-FB4EE471E1E7}"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3BC520-AE83-471C-8051-A5D42DE7C843}" type="slidenum">
              <a:rPr lang="en-US" smtClean="0"/>
              <a:t>‹#›</a:t>
            </a:fld>
            <a:endParaRPr lang="en-US"/>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C6CD72-5154-460F-9F35-FB4EE471E1E7}"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3BC520-AE83-471C-8051-A5D42DE7C843}" type="slidenum">
              <a:rPr lang="en-US" smtClean="0"/>
              <a:t>‹#›</a:t>
            </a:fld>
            <a:endParaRPr lang="en-US"/>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C6CD72-5154-460F-9F35-FB4EE471E1E7}"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3BC520-AE83-471C-8051-A5D42DE7C843}" type="slidenum">
              <a:rPr lang="en-US" smtClean="0"/>
              <a:t>‹#›</a:t>
            </a:fld>
            <a:endParaRPr lang="en-US"/>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smtClean="0"/>
              <a:t>Click to edit Master title style</a:t>
            </a:r>
            <a:endParaRPr lang="ar-SA"/>
          </a:p>
        </p:txBody>
      </p:sp>
      <p:sp>
        <p:nvSpPr>
          <p:cNvPr id="3" name="Text Placeholder 2"/>
          <p:cNvSpPr>
            <a:spLocks noGrp="1"/>
          </p:cNvSpPr>
          <p:nvPr>
            <p:ph type="body" sz="half" idx="1"/>
          </p:nvPr>
        </p:nvSpPr>
        <p:spPr>
          <a:xfrm>
            <a:off x="457200" y="1828800"/>
            <a:ext cx="4038600" cy="4302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828800"/>
            <a:ext cx="4038600" cy="4302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D0D7A83E-E36A-4412-A5BC-BE0C963EA625}" type="slidenum">
              <a:rPr lang="ar-SA"/>
              <a:t>‹#›</a:t>
            </a:fld>
            <a:endParaRPr lang="en-US"/>
          </a:p>
        </p:txBody>
      </p:sp>
    </p:spTree>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smtClean="0"/>
              <a:t>Click to edit Master title style</a:t>
            </a:r>
            <a:endParaRPr lang="ar-SA"/>
          </a:p>
        </p:txBody>
      </p:sp>
      <p:sp>
        <p:nvSpPr>
          <p:cNvPr id="3" name="Table Placeholder 2"/>
          <p:cNvSpPr>
            <a:spLocks noGrp="1"/>
          </p:cNvSpPr>
          <p:nvPr>
            <p:ph type="tbl" idx="1"/>
          </p:nvPr>
        </p:nvSpPr>
        <p:spPr>
          <a:xfrm>
            <a:off x="457200" y="1828800"/>
            <a:ext cx="8229600" cy="4302125"/>
          </a:xfrm>
        </p:spPr>
        <p:txBody>
          <a:bodyPr/>
          <a:lstStyle/>
          <a:p>
            <a:pPr lvl="0"/>
            <a:endParaRPr lang="ar-SA" noProof="0" smtClean="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E1DFFDB2-83C3-4A8E-9DC0-F8C2E4BC7B3E}" type="slidenum">
              <a:rPr lang="ar-SA"/>
              <a:t>‹#›</a:t>
            </a:fld>
            <a:endParaRPr lang="en-US"/>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C6CD72-5154-460F-9F35-FB4EE471E1E7}"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3BC520-AE83-471C-8051-A5D42DE7C843}" type="slidenum">
              <a:rPr lang="en-US" smtClean="0"/>
              <a:t>‹#›</a:t>
            </a:fld>
            <a:endParaRPr lang="en-US"/>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C6CD72-5154-460F-9F35-FB4EE471E1E7}"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3BC520-AE83-471C-8051-A5D42DE7C843}" type="slidenum">
              <a:rPr lang="en-US" smtClean="0"/>
              <a:t>‹#›</a:t>
            </a:fld>
            <a:endParaRPr lang="en-US"/>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AC6CD72-5154-460F-9F35-FB4EE471E1E7}"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3BC520-AE83-471C-8051-A5D42DE7C843}" type="slidenum">
              <a:rPr lang="en-US" smtClean="0"/>
              <a:t>‹#›</a:t>
            </a:fld>
            <a:endParaRPr lang="en-US"/>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AC6CD72-5154-460F-9F35-FB4EE471E1E7}" type="datetimeFigureOut">
              <a:rPr lang="en-US" smtClean="0"/>
              <a:t>9/24/2019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3BC520-AE83-471C-8051-A5D42DE7C843}" type="slidenum">
              <a:rPr lang="en-US" smtClean="0"/>
              <a:t>‹#›</a:t>
            </a:fld>
            <a:endParaRPr lang="en-US"/>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C6CD72-5154-460F-9F35-FB4EE471E1E7}" type="datetimeFigureOut">
              <a:rPr lang="en-US" smtClean="0"/>
              <a:t>9/24/2019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3BC520-AE83-471C-8051-A5D42DE7C843}" type="slidenum">
              <a:rPr lang="en-US" smtClean="0"/>
              <a:t>‹#›</a:t>
            </a:fld>
            <a:endParaRPr lang="en-US"/>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C6CD72-5154-460F-9F35-FB4EE471E1E7}" type="datetimeFigureOut">
              <a:rPr lang="en-US" smtClean="0"/>
              <a:t>9/24/2019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3BC520-AE83-471C-8051-A5D42DE7C843}" type="slidenum">
              <a:rPr lang="en-US" smtClean="0"/>
              <a:t>‹#›</a:t>
            </a:fld>
            <a:endParaRPr lang="en-US"/>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C6CD72-5154-460F-9F35-FB4EE471E1E7}"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3BC520-AE83-471C-8051-A5D42DE7C843}" type="slidenum">
              <a:rPr lang="en-US" smtClean="0"/>
              <a:t>‹#›</a:t>
            </a:fld>
            <a:endParaRPr lang="en-US"/>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C6CD72-5154-460F-9F35-FB4EE471E1E7}"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3BC520-AE83-471C-8051-A5D42DE7C843}" type="slidenum">
              <a:rPr lang="en-US" smtClean="0"/>
              <a:t>‹#›</a:t>
            </a:fld>
            <a:endParaRPr lang="en-US"/>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C6CD72-5154-460F-9F35-FB4EE471E1E7}" type="datetimeFigureOut">
              <a:rPr lang="en-US" smtClean="0"/>
              <a:t>9/24/2019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3BC520-AE83-471C-8051-A5D42DE7C84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600" dirty="0" smtClean="0">
                <a:latin typeface="Lucida Calligraphy" panose="03010101010101010101" pitchFamily="66" charset="0"/>
              </a:rPr>
              <a:t>BODY FLUIDS</a:t>
            </a:r>
            <a:endParaRPr lang="en-US" sz="6600" dirty="0">
              <a:latin typeface="Lucida Calligraphy" panose="03010101010101010101" pitchFamily="66" charset="0"/>
            </a:endParaRPr>
          </a:p>
        </p:txBody>
      </p:sp>
      <p:sp>
        <p:nvSpPr>
          <p:cNvPr id="3" name="Subtitle 2"/>
          <p:cNvSpPr>
            <a:spLocks noGrp="1"/>
          </p:cNvSpPr>
          <p:nvPr>
            <p:ph type="subTitle" idx="1"/>
          </p:nvPr>
        </p:nvSpPr>
        <p:spPr/>
        <p:txBody>
          <a:bodyPr>
            <a:normAutofit/>
          </a:bodyPr>
          <a:lstStyle/>
          <a:p>
            <a:r>
              <a:rPr lang="en-US" sz="2000" dirty="0" smtClean="0">
                <a:solidFill>
                  <a:srgbClr val="FF0000"/>
                </a:solidFill>
              </a:rPr>
              <a:t>DR </a:t>
            </a:r>
            <a:r>
              <a:rPr lang="en-US" sz="2000" dirty="0" smtClean="0">
                <a:solidFill>
                  <a:srgbClr val="FF0000"/>
                </a:solidFill>
              </a:rPr>
              <a:t>K.R. RESHMY M.D. (</a:t>
            </a:r>
            <a:r>
              <a:rPr lang="en-US" sz="2000" dirty="0" err="1" smtClean="0">
                <a:solidFill>
                  <a:srgbClr val="FF0000"/>
                </a:solidFill>
              </a:rPr>
              <a:t>Hom</a:t>
            </a:r>
            <a:r>
              <a:rPr lang="en-US" sz="2000" dirty="0" smtClean="0">
                <a:solidFill>
                  <a:srgbClr val="FF0000"/>
                </a:solidFill>
              </a:rPr>
              <a:t>.)</a:t>
            </a:r>
          </a:p>
          <a:p>
            <a:r>
              <a:rPr lang="en-US" sz="2000" dirty="0" smtClean="0">
                <a:solidFill>
                  <a:srgbClr val="FF0000"/>
                </a:solidFill>
              </a:rPr>
              <a:t>Associate Professor</a:t>
            </a:r>
          </a:p>
          <a:p>
            <a:r>
              <a:rPr lang="en-US" sz="2000" dirty="0" smtClean="0">
                <a:solidFill>
                  <a:srgbClr val="FF0000"/>
                </a:solidFill>
              </a:rPr>
              <a:t>Dept. of Physiology and Biochemistry</a:t>
            </a:r>
            <a:endParaRPr lang="en-US" sz="2000" dirty="0">
              <a:solidFill>
                <a:srgbClr val="FF0000"/>
              </a:solidFill>
            </a:endParaRPr>
          </a:p>
        </p:txBody>
      </p:sp>
      <p:sp>
        <p:nvSpPr>
          <p:cNvPr id="4" name="Slide Number Placeholder 3"/>
          <p:cNvSpPr>
            <a:spLocks noGrp="1"/>
          </p:cNvSpPr>
          <p:nvPr>
            <p:ph type="sldNum" sz="quarter" idx="12"/>
          </p:nvPr>
        </p:nvSpPr>
        <p:spPr/>
        <p:txBody>
          <a:bodyPr/>
          <a:lstStyle/>
          <a:p>
            <a:fld id="{723BC520-AE83-471C-8051-A5D42DE7C843}" type="slidenum">
              <a:rPr lang="en-US" smtClean="0"/>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2858" name="Rectangle 42"/>
          <p:cNvSpPr>
            <a:spLocks noChangeArrowheads="1"/>
          </p:cNvSpPr>
          <p:nvPr/>
        </p:nvSpPr>
        <p:spPr bwMode="auto">
          <a:xfrm>
            <a:off x="889000" y="5184775"/>
            <a:ext cx="3671888" cy="1295400"/>
          </a:xfrm>
          <a:prstGeom prst="rect">
            <a:avLst/>
          </a:prstGeom>
          <a:solidFill>
            <a:srgbClr val="FFFF99"/>
          </a:solidFill>
          <a:ln w="9525">
            <a:solidFill>
              <a:schemeClr val="tx1"/>
            </a:solidFill>
            <a:miter lim="800000"/>
          </a:ln>
        </p:spPr>
        <p:txBody>
          <a:bodyPr wrap="none" anchor="ctr"/>
          <a:lstStyle/>
          <a:p>
            <a:endParaRPr lang="ar-SA"/>
          </a:p>
        </p:txBody>
      </p:sp>
      <p:sp>
        <p:nvSpPr>
          <p:cNvPr id="162857" name="Rectangle 41"/>
          <p:cNvSpPr>
            <a:spLocks noChangeArrowheads="1"/>
          </p:cNvSpPr>
          <p:nvPr/>
        </p:nvSpPr>
        <p:spPr bwMode="auto">
          <a:xfrm>
            <a:off x="4937125" y="4160838"/>
            <a:ext cx="3667125" cy="1295400"/>
          </a:xfrm>
          <a:prstGeom prst="rect">
            <a:avLst/>
          </a:prstGeom>
          <a:solidFill>
            <a:srgbClr val="FFFF99"/>
          </a:solidFill>
          <a:ln w="9525">
            <a:solidFill>
              <a:schemeClr val="tx1"/>
            </a:solidFill>
            <a:miter lim="800000"/>
          </a:ln>
        </p:spPr>
        <p:txBody>
          <a:bodyPr wrap="none" anchor="ctr"/>
          <a:lstStyle/>
          <a:p>
            <a:endParaRPr lang="ar-SA"/>
          </a:p>
        </p:txBody>
      </p:sp>
      <p:sp>
        <p:nvSpPr>
          <p:cNvPr id="162856" name="Rectangle 40"/>
          <p:cNvSpPr>
            <a:spLocks noChangeArrowheads="1"/>
          </p:cNvSpPr>
          <p:nvPr/>
        </p:nvSpPr>
        <p:spPr bwMode="auto">
          <a:xfrm>
            <a:off x="889000" y="3878263"/>
            <a:ext cx="3671888" cy="1295400"/>
          </a:xfrm>
          <a:prstGeom prst="rect">
            <a:avLst/>
          </a:prstGeom>
          <a:solidFill>
            <a:srgbClr val="FFFF99"/>
          </a:solidFill>
          <a:ln w="9525">
            <a:solidFill>
              <a:schemeClr val="tx1"/>
            </a:solidFill>
            <a:miter lim="800000"/>
          </a:ln>
        </p:spPr>
        <p:txBody>
          <a:bodyPr wrap="none" anchor="ctr"/>
          <a:lstStyle/>
          <a:p>
            <a:endParaRPr lang="ar-SA"/>
          </a:p>
        </p:txBody>
      </p:sp>
      <p:sp>
        <p:nvSpPr>
          <p:cNvPr id="162855" name="Rectangle 39"/>
          <p:cNvSpPr>
            <a:spLocks noChangeArrowheads="1"/>
          </p:cNvSpPr>
          <p:nvPr/>
        </p:nvSpPr>
        <p:spPr bwMode="auto">
          <a:xfrm>
            <a:off x="6604000" y="2520950"/>
            <a:ext cx="2000250" cy="1628775"/>
          </a:xfrm>
          <a:prstGeom prst="rect">
            <a:avLst/>
          </a:prstGeom>
          <a:solidFill>
            <a:srgbClr val="FFFF99"/>
          </a:solidFill>
          <a:ln w="9525">
            <a:solidFill>
              <a:schemeClr val="tx1"/>
            </a:solidFill>
            <a:miter lim="800000"/>
          </a:ln>
        </p:spPr>
        <p:txBody>
          <a:bodyPr wrap="none" anchor="ctr"/>
          <a:lstStyle/>
          <a:p>
            <a:endParaRPr lang="ar-SA"/>
          </a:p>
        </p:txBody>
      </p:sp>
      <p:sp>
        <p:nvSpPr>
          <p:cNvPr id="162854" name="Rectangle 38"/>
          <p:cNvSpPr>
            <a:spLocks noChangeArrowheads="1"/>
          </p:cNvSpPr>
          <p:nvPr/>
        </p:nvSpPr>
        <p:spPr bwMode="auto">
          <a:xfrm>
            <a:off x="2484438" y="2492375"/>
            <a:ext cx="2087562" cy="1357313"/>
          </a:xfrm>
          <a:prstGeom prst="rect">
            <a:avLst/>
          </a:prstGeom>
          <a:solidFill>
            <a:srgbClr val="FFFF99"/>
          </a:solidFill>
          <a:ln w="9525">
            <a:solidFill>
              <a:schemeClr val="tx1"/>
            </a:solidFill>
            <a:miter lim="800000"/>
          </a:ln>
        </p:spPr>
        <p:txBody>
          <a:bodyPr wrap="none" anchor="ctr"/>
          <a:lstStyle/>
          <a:p>
            <a:endParaRPr lang="ar-SA"/>
          </a:p>
        </p:txBody>
      </p:sp>
      <p:sp>
        <p:nvSpPr>
          <p:cNvPr id="162853" name="Rectangle 37"/>
          <p:cNvSpPr>
            <a:spLocks noChangeArrowheads="1"/>
          </p:cNvSpPr>
          <p:nvPr/>
        </p:nvSpPr>
        <p:spPr bwMode="auto">
          <a:xfrm>
            <a:off x="4932363" y="2503488"/>
            <a:ext cx="1655762" cy="1657350"/>
          </a:xfrm>
          <a:prstGeom prst="rect">
            <a:avLst/>
          </a:prstGeom>
          <a:solidFill>
            <a:srgbClr val="FFFF99"/>
          </a:solidFill>
          <a:ln w="9525">
            <a:solidFill>
              <a:schemeClr val="tx1"/>
            </a:solidFill>
            <a:miter lim="800000"/>
          </a:ln>
        </p:spPr>
        <p:txBody>
          <a:bodyPr wrap="none" anchor="ctr"/>
          <a:lstStyle/>
          <a:p>
            <a:endParaRPr lang="ar-SA"/>
          </a:p>
        </p:txBody>
      </p:sp>
      <p:sp>
        <p:nvSpPr>
          <p:cNvPr id="162852" name="Rectangle 36"/>
          <p:cNvSpPr>
            <a:spLocks noChangeArrowheads="1"/>
          </p:cNvSpPr>
          <p:nvPr/>
        </p:nvSpPr>
        <p:spPr bwMode="auto">
          <a:xfrm>
            <a:off x="889000" y="2492375"/>
            <a:ext cx="1584325" cy="1368425"/>
          </a:xfrm>
          <a:prstGeom prst="rect">
            <a:avLst/>
          </a:prstGeom>
          <a:solidFill>
            <a:srgbClr val="FFFF99"/>
          </a:solidFill>
          <a:ln w="9525">
            <a:solidFill>
              <a:schemeClr val="tx1"/>
            </a:solidFill>
            <a:miter lim="800000"/>
          </a:ln>
        </p:spPr>
        <p:txBody>
          <a:bodyPr wrap="none" anchor="ctr"/>
          <a:lstStyle/>
          <a:p>
            <a:endParaRPr lang="ar-SA"/>
          </a:p>
        </p:txBody>
      </p:sp>
      <p:sp>
        <p:nvSpPr>
          <p:cNvPr id="162818" name="Rectangle 2"/>
          <p:cNvSpPr>
            <a:spLocks noGrp="1" noChangeArrowheads="1"/>
          </p:cNvSpPr>
          <p:nvPr>
            <p:ph type="title"/>
          </p:nvPr>
        </p:nvSpPr>
        <p:spPr>
          <a:xfrm>
            <a:off x="457200" y="820738"/>
            <a:ext cx="8229600" cy="712787"/>
          </a:xfrm>
        </p:spPr>
        <p:txBody>
          <a:bodyPr/>
          <a:lstStyle/>
          <a:p>
            <a:pPr rtl="0" eaLnBrk="1" hangingPunct="1"/>
            <a:r>
              <a:rPr lang="en-US" sz="3600" b="1" dirty="0" smtClean="0">
                <a:solidFill>
                  <a:srgbClr val="FF0000"/>
                </a:solidFill>
              </a:rPr>
              <a:t>Differences between ECF &amp; ICF</a:t>
            </a:r>
          </a:p>
        </p:txBody>
      </p:sp>
      <p:graphicFrame>
        <p:nvGraphicFramePr>
          <p:cNvPr id="162887" name="Group 71"/>
          <p:cNvGraphicFramePr>
            <a:graphicFrameLocks noGrp="1"/>
          </p:cNvGraphicFramePr>
          <p:nvPr>
            <p:ph sz="half" idx="1"/>
          </p:nvPr>
        </p:nvGraphicFramePr>
        <p:xfrm>
          <a:off x="889000" y="1844675"/>
          <a:ext cx="3695700" cy="4678173"/>
        </p:xfrm>
        <a:graphic>
          <a:graphicData uri="http://schemas.openxmlformats.org/drawingml/2006/table">
            <a:tbl>
              <a:tblPr/>
              <a:tblGrid>
                <a:gridCol w="2087562">
                  <a:extLst>
                    <a:ext uri="{9D8B030D-6E8A-4147-A177-3AD203B41FA5}">
                      <a16:colId xmlns:a16="http://schemas.microsoft.com/office/drawing/2014/main" val="20000"/>
                    </a:ext>
                  </a:extLst>
                </a:gridCol>
                <a:gridCol w="1608138">
                  <a:extLst>
                    <a:ext uri="{9D8B030D-6E8A-4147-A177-3AD203B41FA5}">
                      <a16:colId xmlns:a16="http://schemas.microsoft.com/office/drawing/2014/main" val="20001"/>
                    </a:ext>
                  </a:extLst>
                </a:gridCol>
              </a:tblGrid>
              <a:tr h="539750">
                <a:tc gridSpan="2">
                  <a:txBody>
                    <a:body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pPr>
                      <a:r>
                        <a:rPr kumimoji="0" lang="en-US" sz="3600" b="1" i="0" u="none" strike="noStrike" cap="none" normalizeH="0" baseline="0" dirty="0" smtClean="0">
                          <a:ln>
                            <a:noFill/>
                          </a:ln>
                          <a:solidFill>
                            <a:srgbClr val="FF0000"/>
                          </a:solidFill>
                          <a:effectLst/>
                          <a:latin typeface="Times New Roman" panose="02020603050405020304" pitchFamily="18" charset="0"/>
                          <a:cs typeface="Arial" panose="020B0604020202020204" pitchFamily="34" charset="0"/>
                        </a:rPr>
                        <a:t>ECF</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hMerge="1">
                  <a:txBody>
                    <a:bodyPr/>
                    <a:lstStyle/>
                    <a:p>
                      <a:endParaRPr lang="en-US"/>
                    </a:p>
                  </a:txBody>
                  <a:tcPr/>
                </a:tc>
                <a:extLst>
                  <a:ext uri="{0D108BD9-81ED-4DB2-BD59-A6C34878D82A}">
                    <a16:rowId xmlns:a16="http://schemas.microsoft.com/office/drawing/2014/main" val="10000"/>
                  </a:ext>
                </a:extLst>
              </a:tr>
              <a:tr h="1376363">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pPr>
                      <a:r>
                        <a:rPr kumimoji="0" lang="en-US" sz="2000" b="1" i="0" u="sng" strike="noStrike" cap="none" normalizeH="0" baseline="0" smtClean="0">
                          <a:ln>
                            <a:noFill/>
                          </a:ln>
                          <a:solidFill>
                            <a:schemeClr val="tx1"/>
                          </a:solidFill>
                          <a:effectLst/>
                          <a:latin typeface="Times New Roman" panose="02020603050405020304" pitchFamily="18" charset="0"/>
                          <a:cs typeface="Arial" panose="020B0604020202020204" pitchFamily="34" charset="0"/>
                        </a:rPr>
                        <a:t>Anions</a:t>
                      </a:r>
                      <a:r>
                        <a:rPr kumimoji="0" lang="en-US" sz="2000" b="1"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a:t>
                      </a:r>
                    </a:p>
                    <a:p>
                      <a:pPr marL="0" marR="0" lvl="0" indent="0" algn="l" defTabSz="914400" rtl="0" eaLnBrk="1" fontAlgn="base" latinLnBrk="0" hangingPunct="1">
                        <a:lnSpc>
                          <a:spcPct val="80000"/>
                        </a:lnSpc>
                        <a:spcBef>
                          <a:spcPct val="20000"/>
                        </a:spcBef>
                        <a:spcAft>
                          <a:spcPct val="0"/>
                        </a:spcAft>
                        <a:buClr>
                          <a:schemeClr val="bg2"/>
                        </a:buClr>
                        <a:buSzPct val="70000"/>
                        <a:buFont typeface="Wingdings" panose="05000000000000000000" pitchFamily="2" charset="2"/>
                        <a:buNone/>
                      </a:pPr>
                      <a:r>
                        <a:rPr kumimoji="0" lang="en-US" sz="1800" b="1" i="0" u="none" strike="noStrike" cap="none" normalizeH="0" baseline="0" smtClean="0">
                          <a:ln>
                            <a:noFill/>
                          </a:ln>
                          <a:solidFill>
                            <a:schemeClr val="folHlink"/>
                          </a:solidFill>
                          <a:effectLst/>
                          <a:latin typeface="Times New Roman" panose="02020603050405020304" pitchFamily="18" charset="0"/>
                          <a:cs typeface="Arial" panose="020B0604020202020204" pitchFamily="34" charset="0"/>
                        </a:rPr>
                        <a:t>Cl</a:t>
                      </a:r>
                      <a:r>
                        <a:rPr kumimoji="0" lang="en-US" sz="1800" b="1" i="0" u="none" strike="noStrike" cap="none" normalizeH="0" baseline="30000" smtClean="0">
                          <a:ln>
                            <a:noFill/>
                          </a:ln>
                          <a:solidFill>
                            <a:schemeClr val="folHlink"/>
                          </a:solidFill>
                          <a:effectLst/>
                          <a:latin typeface="Times New Roman" panose="02020603050405020304" pitchFamily="18" charset="0"/>
                          <a:cs typeface="Arial" panose="020B0604020202020204" pitchFamily="34" charset="0"/>
                        </a:rPr>
                        <a:t>-</a:t>
                      </a:r>
                      <a:r>
                        <a:rPr kumimoji="0" lang="en-US" sz="18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 (108)</a:t>
                      </a:r>
                    </a:p>
                    <a:p>
                      <a:pPr marL="0" marR="0" lvl="0" indent="0" algn="l" defTabSz="914400" rtl="0" eaLnBrk="1" fontAlgn="base" latinLnBrk="0" hangingPunct="1">
                        <a:lnSpc>
                          <a:spcPct val="80000"/>
                        </a:lnSpc>
                        <a:spcBef>
                          <a:spcPct val="20000"/>
                        </a:spcBef>
                        <a:spcAft>
                          <a:spcPct val="0"/>
                        </a:spcAft>
                        <a:buClr>
                          <a:schemeClr val="bg2"/>
                        </a:buClr>
                        <a:buSzPct val="70000"/>
                        <a:buFont typeface="Wingdings" panose="05000000000000000000" pitchFamily="2" charset="2"/>
                        <a:buNone/>
                      </a:pPr>
                      <a:r>
                        <a:rPr kumimoji="0" lang="en-US" sz="1800" b="1" i="0" u="none" strike="noStrike" cap="none" normalizeH="0" baseline="0" smtClean="0">
                          <a:ln>
                            <a:noFill/>
                          </a:ln>
                          <a:solidFill>
                            <a:schemeClr val="folHlink"/>
                          </a:solidFill>
                          <a:effectLst/>
                          <a:latin typeface="Times New Roman" panose="02020603050405020304" pitchFamily="18" charset="0"/>
                          <a:cs typeface="Arial" panose="020B0604020202020204" pitchFamily="34" charset="0"/>
                        </a:rPr>
                        <a:t>HCO</a:t>
                      </a:r>
                      <a:r>
                        <a:rPr kumimoji="0" lang="en-US" sz="1800" b="1" i="0" u="none" strike="noStrike" cap="none" normalizeH="0" baseline="-25000" smtClean="0">
                          <a:ln>
                            <a:noFill/>
                          </a:ln>
                          <a:solidFill>
                            <a:schemeClr val="folHlink"/>
                          </a:solidFill>
                          <a:effectLst/>
                          <a:latin typeface="Times New Roman" panose="02020603050405020304" pitchFamily="18" charset="0"/>
                          <a:cs typeface="Arial" panose="020B0604020202020204" pitchFamily="34" charset="0"/>
                        </a:rPr>
                        <a:t>3</a:t>
                      </a:r>
                      <a:r>
                        <a:rPr kumimoji="0" lang="en-US" sz="1800" b="1" i="0" u="none" strike="noStrike" cap="none" normalizeH="0" baseline="30000" smtClean="0">
                          <a:ln>
                            <a:noFill/>
                          </a:ln>
                          <a:solidFill>
                            <a:schemeClr val="folHlink"/>
                          </a:solidFill>
                          <a:effectLst/>
                          <a:latin typeface="Times New Roman" panose="02020603050405020304" pitchFamily="18" charset="0"/>
                          <a:cs typeface="Arial" panose="020B0604020202020204" pitchFamily="34" charset="0"/>
                        </a:rPr>
                        <a:t>-</a:t>
                      </a:r>
                      <a:r>
                        <a:rPr kumimoji="0" lang="en-US" sz="2400" b="1" i="0" u="none" strike="noStrike" cap="none" normalizeH="0" baseline="0" smtClean="0">
                          <a:ln>
                            <a:noFill/>
                          </a:ln>
                          <a:solidFill>
                            <a:schemeClr val="folHlink"/>
                          </a:solidFill>
                          <a:effectLst/>
                          <a:latin typeface="Times New Roman" panose="02020603050405020304" pitchFamily="18" charset="0"/>
                          <a:cs typeface="Arial" panose="020B0604020202020204" pitchFamily="34" charset="0"/>
                        </a:rPr>
                        <a:t> </a:t>
                      </a:r>
                      <a:r>
                        <a:rPr kumimoji="0" lang="en-US" sz="18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(24)</a:t>
                      </a:r>
                      <a:endParaRPr kumimoji="0" lang="en-US" sz="1800" b="1" i="0" u="none" strike="noStrike" cap="none" normalizeH="0" baseline="-25000" smtClean="0">
                        <a:ln>
                          <a:noFill/>
                        </a:ln>
                        <a:solidFill>
                          <a:schemeClr val="tx1"/>
                        </a:solidFill>
                        <a:effectLst/>
                        <a:latin typeface="Times New Roman" panose="02020603050405020304" pitchFamily="18"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pPr>
                      <a:r>
                        <a:rPr kumimoji="0" lang="en-US" sz="2000" b="1" i="0" u="sng" strike="noStrike" cap="none" normalizeH="0" baseline="0" dirty="0" err="1" smtClean="0">
                          <a:ln>
                            <a:noFill/>
                          </a:ln>
                          <a:solidFill>
                            <a:schemeClr val="tx1"/>
                          </a:solidFill>
                          <a:effectLst/>
                          <a:latin typeface="Times New Roman" panose="02020603050405020304" pitchFamily="18" charset="0"/>
                          <a:cs typeface="Arial" panose="020B0604020202020204" pitchFamily="34" charset="0"/>
                        </a:rPr>
                        <a:t>Cations</a:t>
                      </a:r>
                      <a:r>
                        <a:rPr kumimoji="0" lang="en-US" sz="2000" b="1" i="0" u="none" strike="noStrike" cap="none" normalizeH="0" baseline="0" dirty="0" smtClean="0">
                          <a:ln>
                            <a:noFill/>
                          </a:ln>
                          <a:solidFill>
                            <a:schemeClr val="tx1"/>
                          </a:solidFill>
                          <a:effectLst/>
                          <a:latin typeface="Times New Roman" panose="02020603050405020304" pitchFamily="18" charset="0"/>
                          <a:cs typeface="Arial" panose="020B0604020202020204" pitchFamily="34" charset="0"/>
                        </a:rPr>
                        <a:t>:</a:t>
                      </a:r>
                    </a:p>
                    <a:p>
                      <a:pPr marL="0" marR="0" lvl="0" indent="0" algn="l"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pPr>
                      <a:r>
                        <a:rPr kumimoji="0" lang="en-US" sz="1800" b="1" i="0" u="none" strike="noStrike" cap="none" normalizeH="0" baseline="0" dirty="0" smtClean="0">
                          <a:ln>
                            <a:noFill/>
                          </a:ln>
                          <a:solidFill>
                            <a:schemeClr val="folHlink"/>
                          </a:solidFill>
                          <a:effectLst/>
                          <a:latin typeface="Times New Roman" panose="02020603050405020304" pitchFamily="18" charset="0"/>
                          <a:cs typeface="Arial" panose="020B0604020202020204" pitchFamily="34" charset="0"/>
                        </a:rPr>
                        <a:t>Na</a:t>
                      </a:r>
                      <a:r>
                        <a:rPr kumimoji="0" lang="en-US" sz="1800" b="1" i="0" u="none" strike="noStrike" cap="none" normalizeH="0" baseline="30000" dirty="0" smtClean="0">
                          <a:ln>
                            <a:noFill/>
                          </a:ln>
                          <a:solidFill>
                            <a:schemeClr val="folHlink"/>
                          </a:solidFill>
                          <a:effectLst/>
                          <a:latin typeface="Times New Roman" panose="02020603050405020304" pitchFamily="18" charset="0"/>
                          <a:cs typeface="Arial" panose="020B0604020202020204" pitchFamily="34" charset="0"/>
                        </a:rPr>
                        <a:t>+</a:t>
                      </a:r>
                      <a:r>
                        <a:rPr kumimoji="0" lang="en-US" sz="1800" b="0" i="0" u="none" strike="noStrike" cap="none" normalizeH="0" baseline="0" dirty="0" smtClean="0">
                          <a:ln>
                            <a:noFill/>
                          </a:ln>
                          <a:solidFill>
                            <a:schemeClr val="tx1"/>
                          </a:solidFill>
                          <a:effectLst/>
                          <a:latin typeface="Times New Roman" panose="02020603050405020304" pitchFamily="18" charset="0"/>
                          <a:cs typeface="Arial" panose="020B0604020202020204" pitchFamily="34" charset="0"/>
                        </a:rPr>
                        <a:t> (142</a:t>
                      </a:r>
                      <a:r>
                        <a:rPr kumimoji="0" lang="en-US" sz="1000" b="0" i="0" u="none" strike="noStrike" cap="none" normalizeH="0" baseline="0" dirty="0" smtClean="0">
                          <a:ln>
                            <a:noFill/>
                          </a:ln>
                          <a:solidFill>
                            <a:schemeClr val="tx1"/>
                          </a:solidFill>
                          <a:effectLst/>
                          <a:latin typeface="Times New Roman" panose="02020603050405020304" pitchFamily="18" charset="0"/>
                          <a:cs typeface="Arial" panose="020B0604020202020204" pitchFamily="34" charset="0"/>
                        </a:rPr>
                        <a:t>mmol/L</a:t>
                      </a:r>
                      <a:r>
                        <a:rPr kumimoji="0" lang="en-US" sz="1800" b="0" i="0" u="none" strike="noStrike" cap="none" normalizeH="0" baseline="0" dirty="0" smtClean="0">
                          <a:ln>
                            <a:noFill/>
                          </a:ln>
                          <a:solidFill>
                            <a:schemeClr val="tx1"/>
                          </a:solidFill>
                          <a:effectLst/>
                          <a:latin typeface="Times New Roman" panose="02020603050405020304" pitchFamily="18" charset="0"/>
                          <a:cs typeface="Arial" panose="020B0604020202020204" pitchFamily="34" charset="0"/>
                        </a:rPr>
                        <a:t>)</a:t>
                      </a:r>
                    </a:p>
                    <a:p>
                      <a:pPr marL="0" marR="0" lvl="0" indent="0" algn="l"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pPr>
                      <a:r>
                        <a:rPr kumimoji="0" lang="en-US" sz="1800" b="0" i="0" u="none" strike="noStrike" cap="none" normalizeH="0" baseline="0" dirty="0" smtClean="0">
                          <a:ln>
                            <a:noFill/>
                          </a:ln>
                          <a:solidFill>
                            <a:schemeClr val="tx1"/>
                          </a:solidFill>
                          <a:effectLst/>
                          <a:latin typeface="Times New Roman" panose="02020603050405020304" pitchFamily="18" charset="0"/>
                          <a:cs typeface="Arial" panose="020B0604020202020204" pitchFamily="34" charset="0"/>
                        </a:rPr>
                        <a:t>K</a:t>
                      </a:r>
                      <a:r>
                        <a:rPr kumimoji="0" lang="en-US" sz="1800" b="1" i="0" u="none" strike="noStrike" cap="none" normalizeH="0" baseline="30000" dirty="0" smtClean="0">
                          <a:ln>
                            <a:noFill/>
                          </a:ln>
                          <a:solidFill>
                            <a:schemeClr val="tx1"/>
                          </a:solidFill>
                          <a:effectLst/>
                          <a:latin typeface="Times New Roman" panose="02020603050405020304" pitchFamily="18" charset="0"/>
                          <a:cs typeface="Arial" panose="020B0604020202020204" pitchFamily="34" charset="0"/>
                        </a:rPr>
                        <a:t>+</a:t>
                      </a:r>
                      <a:r>
                        <a:rPr kumimoji="0" lang="en-US" sz="1800" b="0" i="0" u="none" strike="noStrike" cap="none" normalizeH="0" baseline="0" dirty="0" smtClean="0">
                          <a:ln>
                            <a:noFill/>
                          </a:ln>
                          <a:solidFill>
                            <a:schemeClr val="tx1"/>
                          </a:solidFill>
                          <a:effectLst/>
                          <a:latin typeface="Times New Roman" panose="02020603050405020304" pitchFamily="18" charset="0"/>
                          <a:cs typeface="Arial" panose="020B0604020202020204" pitchFamily="34" charset="0"/>
                        </a:rPr>
                        <a:t> (4.2)</a:t>
                      </a:r>
                    </a:p>
                    <a:p>
                      <a:pPr marL="0" marR="0" lvl="0" indent="0" algn="l"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pPr>
                      <a:r>
                        <a:rPr kumimoji="0" lang="en-US" sz="1800" b="0" i="0" u="none" strike="noStrike" cap="none" normalizeH="0" baseline="0" dirty="0" smtClean="0">
                          <a:ln>
                            <a:noFill/>
                          </a:ln>
                          <a:solidFill>
                            <a:schemeClr val="tx1"/>
                          </a:solidFill>
                          <a:effectLst/>
                          <a:latin typeface="Times New Roman" panose="02020603050405020304" pitchFamily="18" charset="0"/>
                          <a:cs typeface="Arial" panose="020B0604020202020204" pitchFamily="34" charset="0"/>
                        </a:rPr>
                        <a:t>Mg</a:t>
                      </a:r>
                      <a:r>
                        <a:rPr kumimoji="0" lang="en-US" sz="1800" b="1" i="0" u="none" strike="noStrike" cap="none" normalizeH="0" baseline="30000" dirty="0" smtClean="0">
                          <a:ln>
                            <a:noFill/>
                          </a:ln>
                          <a:solidFill>
                            <a:schemeClr val="tx1"/>
                          </a:solidFill>
                          <a:effectLst/>
                          <a:latin typeface="Times New Roman" panose="02020603050405020304" pitchFamily="18" charset="0"/>
                          <a:cs typeface="Arial" panose="020B0604020202020204" pitchFamily="34" charset="0"/>
                        </a:rPr>
                        <a:t>2+</a:t>
                      </a:r>
                      <a:r>
                        <a:rPr kumimoji="0" lang="en-US" sz="1800" b="0" i="0" u="none" strike="noStrike" cap="none" normalizeH="0" baseline="0" dirty="0" smtClean="0">
                          <a:ln>
                            <a:noFill/>
                          </a:ln>
                          <a:solidFill>
                            <a:schemeClr val="tx1"/>
                          </a:solidFill>
                          <a:effectLst/>
                          <a:latin typeface="Times New Roman" panose="02020603050405020304" pitchFamily="18" charset="0"/>
                          <a:cs typeface="Arial" panose="020B0604020202020204" pitchFamily="34" charset="0"/>
                        </a:rPr>
                        <a:t> (0.8)</a:t>
                      </a:r>
                      <a:endParaRPr kumimoji="0" lang="en-US" sz="1800" b="1" i="0" u="none" strike="noStrike" cap="none" normalizeH="0" baseline="30000" dirty="0" smtClean="0">
                        <a:ln>
                          <a:noFill/>
                        </a:ln>
                        <a:solidFill>
                          <a:schemeClr val="tx1"/>
                        </a:solidFill>
                        <a:effectLst/>
                        <a:latin typeface="Times New Roman" panose="02020603050405020304" pitchFamily="18"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287463">
                <a:tc gridSpan="2">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pPr>
                      <a:r>
                        <a:rPr kumimoji="0" lang="en-US" sz="2000" b="1" i="0" u="sng" strike="noStrike" cap="none" normalizeH="0" baseline="0" smtClean="0">
                          <a:ln>
                            <a:noFill/>
                          </a:ln>
                          <a:solidFill>
                            <a:schemeClr val="tx1"/>
                          </a:solidFill>
                          <a:effectLst/>
                          <a:latin typeface="Times New Roman" panose="02020603050405020304" pitchFamily="18" charset="0"/>
                          <a:cs typeface="Arial" panose="020B0604020202020204" pitchFamily="34" charset="0"/>
                        </a:rPr>
                        <a:t>Nutrients</a:t>
                      </a:r>
                      <a:r>
                        <a:rPr kumimoji="0" lang="en-US" sz="2000" b="1"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a:t>
                      </a:r>
                    </a:p>
                    <a:p>
                      <a:pPr marL="0" marR="0" lvl="0" indent="0" algn="l" defTabSz="914400" rtl="0" eaLnBrk="1" fontAlgn="base" latinLnBrk="0" hangingPunct="1">
                        <a:lnSpc>
                          <a:spcPct val="100000"/>
                        </a:lnSpc>
                        <a:spcBef>
                          <a:spcPct val="20000"/>
                        </a:spcBef>
                        <a:spcAft>
                          <a:spcPct val="0"/>
                        </a:spcAft>
                        <a:buClr>
                          <a:schemeClr val="bg2"/>
                        </a:buClr>
                        <a:buSzPct val="70000"/>
                        <a:buFontTx/>
                        <a:buNone/>
                      </a:pPr>
                      <a:r>
                        <a:rPr kumimoji="0" lang="en-US" sz="24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  </a:t>
                      </a:r>
                      <a:r>
                        <a:rPr kumimoji="0" 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O</a:t>
                      </a:r>
                      <a:r>
                        <a:rPr kumimoji="0" lang="en-US" sz="2000" b="1" i="0" u="none" strike="noStrike" cap="none" normalizeH="0" baseline="-25000" smtClean="0">
                          <a:ln>
                            <a:noFill/>
                          </a:ln>
                          <a:solidFill>
                            <a:schemeClr val="tx1"/>
                          </a:solidFill>
                          <a:effectLst/>
                          <a:latin typeface="Times New Roman" panose="02020603050405020304" pitchFamily="18" charset="0"/>
                          <a:cs typeface="Arial" panose="020B0604020202020204" pitchFamily="34" charset="0"/>
                        </a:rPr>
                        <a:t>2</a:t>
                      </a:r>
                      <a:r>
                        <a:rPr kumimoji="0" 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 glucose, fatty acids, &amp; </a:t>
                      </a:r>
                    </a:p>
                    <a:p>
                      <a:pPr marL="0" marR="0" lvl="0" indent="0" algn="l" defTabSz="914400" rtl="0" eaLnBrk="1" fontAlgn="base" latinLnBrk="0" hangingPunct="1">
                        <a:lnSpc>
                          <a:spcPct val="100000"/>
                        </a:lnSpc>
                        <a:spcBef>
                          <a:spcPct val="20000"/>
                        </a:spcBef>
                        <a:spcAft>
                          <a:spcPct val="0"/>
                        </a:spcAft>
                        <a:buClr>
                          <a:schemeClr val="bg2"/>
                        </a:buClr>
                        <a:buSzPct val="70000"/>
                        <a:buFontTx/>
                        <a:buNone/>
                      </a:pPr>
                      <a:r>
                        <a:rPr kumimoji="0" 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  amino acids. </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2"/>
                  </a:ext>
                </a:extLst>
              </a:tr>
              <a:tr h="1366838">
                <a:tc gridSpan="2">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pPr>
                      <a:r>
                        <a:rPr kumimoji="0" lang="en-US" sz="2000" b="1" i="0" u="sng" strike="noStrike" cap="none" normalizeH="0" baseline="0" smtClean="0">
                          <a:ln>
                            <a:noFill/>
                          </a:ln>
                          <a:solidFill>
                            <a:schemeClr val="tx1"/>
                          </a:solidFill>
                          <a:effectLst/>
                          <a:latin typeface="Times New Roman" panose="02020603050405020304" pitchFamily="18" charset="0"/>
                          <a:cs typeface="Arial" panose="020B0604020202020204" pitchFamily="34" charset="0"/>
                        </a:rPr>
                        <a:t>Wastes</a:t>
                      </a:r>
                      <a:r>
                        <a:rPr kumimoji="0" lang="en-US" sz="2000" b="1"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a:t>
                      </a:r>
                    </a:p>
                    <a:p>
                      <a:pPr marL="0" marR="0" lvl="0" indent="0" algn="l"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pPr>
                      <a:r>
                        <a:rPr kumimoji="0" lang="en-US" sz="24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 </a:t>
                      </a:r>
                      <a:r>
                        <a:rPr kumimoji="0" 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CO</a:t>
                      </a:r>
                      <a:r>
                        <a:rPr kumimoji="0" lang="en-US" sz="2000" b="1" i="0" u="none" strike="noStrike" cap="none" normalizeH="0" baseline="-25000" smtClean="0">
                          <a:ln>
                            <a:noFill/>
                          </a:ln>
                          <a:solidFill>
                            <a:schemeClr val="tx1"/>
                          </a:solidFill>
                          <a:effectLst/>
                          <a:latin typeface="Times New Roman" panose="02020603050405020304" pitchFamily="18" charset="0"/>
                          <a:cs typeface="Arial" panose="020B0604020202020204" pitchFamily="34" charset="0"/>
                        </a:rPr>
                        <a:t>2</a:t>
                      </a:r>
                      <a:r>
                        <a:rPr kumimoji="0" 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 </a:t>
                      </a:r>
                      <a:r>
                        <a:rPr kumimoji="0" 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sym typeface="Symbol" panose="05050102010706020507" pitchFamily="18" charset="2"/>
                        </a:rPr>
                        <a:t>Urea, uric acid, </a:t>
                      </a:r>
                    </a:p>
                    <a:p>
                      <a:pPr marL="0" marR="0" lvl="0" indent="0" algn="l"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pPr>
                      <a:r>
                        <a:rPr kumimoji="0" 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sym typeface="Symbol" panose="05050102010706020507" pitchFamily="18" charset="2"/>
                        </a:rPr>
                        <a:t> excess water, &amp; ions</a:t>
                      </a:r>
                      <a:r>
                        <a:rPr kumimoji="0" 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3"/>
                  </a:ext>
                </a:extLst>
              </a:tr>
            </a:tbl>
          </a:graphicData>
        </a:graphic>
      </p:graphicFrame>
      <p:graphicFrame>
        <p:nvGraphicFramePr>
          <p:cNvPr id="162888" name="Group 72"/>
          <p:cNvGraphicFramePr>
            <a:graphicFrameLocks noGrp="1"/>
          </p:cNvGraphicFramePr>
          <p:nvPr>
            <p:ph sz="half" idx="2"/>
          </p:nvPr>
        </p:nvGraphicFramePr>
        <p:xfrm>
          <a:off x="4894263" y="1835150"/>
          <a:ext cx="3743325" cy="4689476"/>
        </p:xfrm>
        <a:graphic>
          <a:graphicData uri="http://schemas.openxmlformats.org/drawingml/2006/table">
            <a:tbl>
              <a:tblPr/>
              <a:tblGrid>
                <a:gridCol w="2022475">
                  <a:extLst>
                    <a:ext uri="{9D8B030D-6E8A-4147-A177-3AD203B41FA5}">
                      <a16:colId xmlns:a16="http://schemas.microsoft.com/office/drawing/2014/main" val="20000"/>
                    </a:ext>
                  </a:extLst>
                </a:gridCol>
                <a:gridCol w="1720850">
                  <a:extLst>
                    <a:ext uri="{9D8B030D-6E8A-4147-A177-3AD203B41FA5}">
                      <a16:colId xmlns:a16="http://schemas.microsoft.com/office/drawing/2014/main" val="20001"/>
                    </a:ext>
                  </a:extLst>
                </a:gridCol>
              </a:tblGrid>
              <a:tr h="673100">
                <a:tc gridSpan="2">
                  <a:txBody>
                    <a:body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pPr>
                      <a:r>
                        <a:rPr kumimoji="0" lang="en-US" sz="3600" b="1" i="0" u="none" strike="noStrike" cap="none" normalizeH="0" baseline="0" dirty="0" smtClean="0">
                          <a:ln>
                            <a:noFill/>
                          </a:ln>
                          <a:solidFill>
                            <a:srgbClr val="FF0000"/>
                          </a:solidFill>
                          <a:effectLst/>
                          <a:latin typeface="Times New Roman" panose="02020603050405020304" pitchFamily="18" charset="0"/>
                          <a:cs typeface="Arial" panose="020B0604020202020204" pitchFamily="34" charset="0"/>
                        </a:rPr>
                        <a:t>ICF</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hMerge="1">
                  <a:txBody>
                    <a:bodyPr/>
                    <a:lstStyle/>
                    <a:p>
                      <a:endParaRPr lang="en-US"/>
                    </a:p>
                  </a:txBody>
                  <a:tcPr/>
                </a:tc>
                <a:extLst>
                  <a:ext uri="{0D108BD9-81ED-4DB2-BD59-A6C34878D82A}">
                    <a16:rowId xmlns:a16="http://schemas.microsoft.com/office/drawing/2014/main" val="10000"/>
                  </a:ext>
                </a:extLst>
              </a:tr>
              <a:tr h="1649413">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pPr>
                      <a:r>
                        <a:rPr kumimoji="0" lang="en-US" sz="2000" b="1" i="0" u="sng" strike="noStrike" cap="none" normalizeH="0" baseline="0" smtClean="0">
                          <a:ln>
                            <a:noFill/>
                          </a:ln>
                          <a:solidFill>
                            <a:schemeClr val="tx1"/>
                          </a:solidFill>
                          <a:effectLst/>
                          <a:latin typeface="Times New Roman" panose="02020603050405020304" pitchFamily="18" charset="0"/>
                          <a:cs typeface="Arial" panose="020B0604020202020204" pitchFamily="34" charset="0"/>
                        </a:rPr>
                        <a:t>Anions</a:t>
                      </a:r>
                      <a:r>
                        <a:rPr kumimoji="0" lang="en-US" sz="2000" b="1"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a:t>
                      </a:r>
                    </a:p>
                    <a:p>
                      <a:pPr marL="0" marR="0" lvl="0" indent="0" algn="l" defTabSz="914400" rtl="0" eaLnBrk="1" fontAlgn="base" latinLnBrk="0" hangingPunct="1">
                        <a:lnSpc>
                          <a:spcPct val="70000"/>
                        </a:lnSpc>
                        <a:spcBef>
                          <a:spcPct val="20000"/>
                        </a:spcBef>
                        <a:spcAft>
                          <a:spcPct val="0"/>
                        </a:spcAft>
                        <a:buClr>
                          <a:schemeClr val="bg2"/>
                        </a:buClr>
                        <a:buSzPct val="70000"/>
                        <a:buFont typeface="Wingdings" panose="05000000000000000000" pitchFamily="2" charset="2"/>
                        <a:buNone/>
                      </a:pPr>
                      <a:r>
                        <a:rPr kumimoji="0" lang="en-US" sz="18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Cl</a:t>
                      </a:r>
                      <a:r>
                        <a:rPr kumimoji="0" lang="en-US" sz="1800" b="1" i="0" u="none" strike="noStrike" cap="none" normalizeH="0" baseline="30000" smtClean="0">
                          <a:ln>
                            <a:noFill/>
                          </a:ln>
                          <a:solidFill>
                            <a:schemeClr val="tx1"/>
                          </a:solidFill>
                          <a:effectLst/>
                          <a:latin typeface="Times New Roman" panose="02020603050405020304" pitchFamily="18" charset="0"/>
                          <a:cs typeface="Arial" panose="020B0604020202020204" pitchFamily="34" charset="0"/>
                        </a:rPr>
                        <a:t>-</a:t>
                      </a:r>
                      <a:r>
                        <a:rPr kumimoji="0" lang="en-US" sz="18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 (4)</a:t>
                      </a:r>
                    </a:p>
                    <a:p>
                      <a:pPr marL="0" marR="0" lvl="0" indent="0" algn="l" defTabSz="914400" rtl="0" eaLnBrk="1" fontAlgn="base" latinLnBrk="0" hangingPunct="1">
                        <a:lnSpc>
                          <a:spcPct val="70000"/>
                        </a:lnSpc>
                        <a:spcBef>
                          <a:spcPct val="20000"/>
                        </a:spcBef>
                        <a:spcAft>
                          <a:spcPct val="0"/>
                        </a:spcAft>
                        <a:buClr>
                          <a:schemeClr val="bg2"/>
                        </a:buClr>
                        <a:buSzPct val="70000"/>
                        <a:buFont typeface="Wingdings" panose="05000000000000000000" pitchFamily="2" charset="2"/>
                        <a:buNone/>
                      </a:pPr>
                      <a:r>
                        <a:rPr kumimoji="0" lang="en-US" sz="18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HCO</a:t>
                      </a:r>
                      <a:r>
                        <a:rPr kumimoji="0" lang="en-US" sz="1800" b="1" i="0" u="none" strike="noStrike" cap="none" normalizeH="0" baseline="-25000" smtClean="0">
                          <a:ln>
                            <a:noFill/>
                          </a:ln>
                          <a:solidFill>
                            <a:schemeClr val="tx1"/>
                          </a:solidFill>
                          <a:effectLst/>
                          <a:latin typeface="Times New Roman" panose="02020603050405020304" pitchFamily="18" charset="0"/>
                          <a:cs typeface="Arial" panose="020B0604020202020204" pitchFamily="34" charset="0"/>
                        </a:rPr>
                        <a:t>3</a:t>
                      </a:r>
                      <a:r>
                        <a:rPr kumimoji="0" lang="en-US" sz="1800" b="1" i="0" u="none" strike="noStrike" cap="none" normalizeH="0" baseline="30000" smtClean="0">
                          <a:ln>
                            <a:noFill/>
                          </a:ln>
                          <a:solidFill>
                            <a:schemeClr val="tx1"/>
                          </a:solidFill>
                          <a:effectLst/>
                          <a:latin typeface="Times New Roman" panose="02020603050405020304" pitchFamily="18" charset="0"/>
                          <a:cs typeface="Arial" panose="020B0604020202020204" pitchFamily="34" charset="0"/>
                        </a:rPr>
                        <a:t>-</a:t>
                      </a:r>
                      <a:r>
                        <a:rPr kumimoji="0" lang="en-US" sz="24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 </a:t>
                      </a:r>
                      <a:r>
                        <a:rPr kumimoji="0" lang="en-US" sz="18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(10)</a:t>
                      </a:r>
                      <a:endParaRPr kumimoji="0" lang="en-US" sz="1800" b="1"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endParaRPr>
                    </a:p>
                    <a:p>
                      <a:pPr marL="0" marR="0" lvl="0" indent="0" algn="l" defTabSz="914400" rtl="0" eaLnBrk="1" fontAlgn="base" latinLnBrk="0" hangingPunct="1">
                        <a:lnSpc>
                          <a:spcPct val="70000"/>
                        </a:lnSpc>
                        <a:spcBef>
                          <a:spcPct val="20000"/>
                        </a:spcBef>
                        <a:spcAft>
                          <a:spcPct val="0"/>
                        </a:spcAft>
                        <a:buClr>
                          <a:schemeClr val="bg2"/>
                        </a:buClr>
                        <a:buSzPct val="70000"/>
                        <a:buFont typeface="Wingdings" panose="05000000000000000000" pitchFamily="2" charset="2"/>
                        <a:buNone/>
                      </a:pPr>
                      <a:r>
                        <a:rPr kumimoji="0" lang="en-US" sz="1800" b="1" i="0" u="none" strike="noStrike" cap="none" normalizeH="0" baseline="0" smtClean="0">
                          <a:ln>
                            <a:noFill/>
                          </a:ln>
                          <a:solidFill>
                            <a:schemeClr val="folHlink"/>
                          </a:solidFill>
                          <a:effectLst/>
                          <a:latin typeface="Times New Roman" panose="02020603050405020304" pitchFamily="18" charset="0"/>
                          <a:cs typeface="Arial" panose="020B0604020202020204" pitchFamily="34" charset="0"/>
                        </a:rPr>
                        <a:t>Phosphate ions</a:t>
                      </a:r>
                      <a:r>
                        <a:rPr kumimoji="0" lang="ar-SA" sz="24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  </a:t>
                      </a:r>
                      <a:endParaRPr kumimoji="0" lang="en-US" sz="24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pPr>
                      <a:r>
                        <a:rPr kumimoji="0" lang="en-US" sz="2000" b="1" i="0" u="sng" strike="noStrike" cap="none" normalizeH="0" baseline="0" smtClean="0">
                          <a:ln>
                            <a:noFill/>
                          </a:ln>
                          <a:solidFill>
                            <a:schemeClr val="tx1"/>
                          </a:solidFill>
                          <a:effectLst/>
                          <a:latin typeface="Times New Roman" panose="02020603050405020304" pitchFamily="18" charset="0"/>
                          <a:cs typeface="Arial" panose="020B0604020202020204" pitchFamily="34" charset="0"/>
                        </a:rPr>
                        <a:t>Cations</a:t>
                      </a:r>
                      <a:r>
                        <a:rPr kumimoji="0" lang="en-US" sz="2000" b="1"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a:t>
                      </a:r>
                      <a:r>
                        <a:rPr kumimoji="0" lang="en-US" sz="24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   </a:t>
                      </a:r>
                    </a:p>
                    <a:p>
                      <a:pPr marL="0" marR="0" lvl="0" indent="0" algn="l"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pPr>
                      <a:r>
                        <a:rPr kumimoji="0" lang="en-US" sz="18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Na</a:t>
                      </a:r>
                      <a:r>
                        <a:rPr kumimoji="0" lang="en-US" sz="1800" b="1" i="0" u="none" strike="noStrike" cap="none" normalizeH="0" baseline="30000" smtClean="0">
                          <a:ln>
                            <a:noFill/>
                          </a:ln>
                          <a:solidFill>
                            <a:schemeClr val="tx1"/>
                          </a:solidFill>
                          <a:effectLst/>
                          <a:latin typeface="Times New Roman" panose="02020603050405020304" pitchFamily="18" charset="0"/>
                          <a:cs typeface="Arial" panose="020B0604020202020204" pitchFamily="34" charset="0"/>
                        </a:rPr>
                        <a:t>+ </a:t>
                      </a:r>
                      <a:r>
                        <a:rPr kumimoji="0" lang="en-US" sz="18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(14)</a:t>
                      </a:r>
                      <a:endParaRPr kumimoji="0" lang="en-US" sz="1800" b="1" i="0" u="none" strike="noStrike" cap="none" normalizeH="0" baseline="30000" smtClean="0">
                        <a:ln>
                          <a:noFill/>
                        </a:ln>
                        <a:solidFill>
                          <a:schemeClr val="tx1"/>
                        </a:solidFill>
                        <a:effectLst/>
                        <a:latin typeface="Times New Roman" panose="02020603050405020304" pitchFamily="18" charset="0"/>
                        <a:cs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pPr>
                      <a:r>
                        <a:rPr kumimoji="0" lang="en-US" sz="1800" b="1" i="0" u="none" strike="noStrike" cap="none" normalizeH="0" baseline="0" smtClean="0">
                          <a:ln>
                            <a:noFill/>
                          </a:ln>
                          <a:solidFill>
                            <a:schemeClr val="folHlink"/>
                          </a:solidFill>
                          <a:effectLst/>
                          <a:latin typeface="Times New Roman" panose="02020603050405020304" pitchFamily="18" charset="0"/>
                          <a:cs typeface="Arial" panose="020B0604020202020204" pitchFamily="34" charset="0"/>
                        </a:rPr>
                        <a:t>K</a:t>
                      </a:r>
                      <a:r>
                        <a:rPr kumimoji="0" lang="en-US" sz="1800" b="1" i="0" u="none" strike="noStrike" cap="none" normalizeH="0" baseline="30000" smtClean="0">
                          <a:ln>
                            <a:noFill/>
                          </a:ln>
                          <a:solidFill>
                            <a:schemeClr val="folHlink"/>
                          </a:solidFill>
                          <a:effectLst/>
                          <a:latin typeface="Times New Roman" panose="02020603050405020304" pitchFamily="18" charset="0"/>
                          <a:cs typeface="Arial" panose="020B0604020202020204" pitchFamily="34" charset="0"/>
                        </a:rPr>
                        <a:t>+</a:t>
                      </a:r>
                      <a:r>
                        <a:rPr kumimoji="0" lang="en-US" sz="18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 (140)</a:t>
                      </a:r>
                      <a:endParaRPr kumimoji="0" lang="en-US" sz="1800" b="1" i="0" u="none" strike="noStrike" cap="none" normalizeH="0" baseline="30000" smtClean="0">
                        <a:ln>
                          <a:noFill/>
                        </a:ln>
                        <a:solidFill>
                          <a:schemeClr val="tx1"/>
                        </a:solidFill>
                        <a:effectLst/>
                        <a:latin typeface="Times New Roman" panose="02020603050405020304" pitchFamily="18" charset="0"/>
                        <a:cs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pPr>
                      <a:r>
                        <a:rPr kumimoji="0" lang="en-US" sz="1800" b="1" i="0" u="none" strike="noStrike" cap="none" normalizeH="0" baseline="0" smtClean="0">
                          <a:ln>
                            <a:noFill/>
                          </a:ln>
                          <a:solidFill>
                            <a:schemeClr val="folHlink"/>
                          </a:solidFill>
                          <a:effectLst/>
                          <a:latin typeface="Times New Roman" panose="02020603050405020304" pitchFamily="18" charset="0"/>
                          <a:cs typeface="Arial" panose="020B0604020202020204" pitchFamily="34" charset="0"/>
                        </a:rPr>
                        <a:t>Mg</a:t>
                      </a:r>
                      <a:r>
                        <a:rPr kumimoji="0" lang="en-US" sz="1800" b="1" i="0" u="none" strike="noStrike" cap="none" normalizeH="0" baseline="30000" smtClean="0">
                          <a:ln>
                            <a:noFill/>
                          </a:ln>
                          <a:solidFill>
                            <a:schemeClr val="folHlink"/>
                          </a:solidFill>
                          <a:effectLst/>
                          <a:latin typeface="Times New Roman" panose="02020603050405020304" pitchFamily="18" charset="0"/>
                          <a:cs typeface="Arial" panose="020B0604020202020204" pitchFamily="34" charset="0"/>
                        </a:rPr>
                        <a:t>2+</a:t>
                      </a:r>
                      <a:r>
                        <a:rPr kumimoji="0" lang="en-US" sz="18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 (20)</a:t>
                      </a:r>
                      <a:endParaRPr kumimoji="0" lang="en-US" sz="1800" b="1" i="0" u="none" strike="noStrike" cap="none" normalizeH="0" baseline="30000" smtClean="0">
                        <a:ln>
                          <a:noFill/>
                        </a:ln>
                        <a:solidFill>
                          <a:schemeClr val="tx1"/>
                        </a:solidFill>
                        <a:effectLst/>
                        <a:latin typeface="Times New Roman" panose="02020603050405020304" pitchFamily="18"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308100">
                <a:tc gridSpan="2">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pPr>
                      <a:r>
                        <a:rPr kumimoji="0" lang="en-US" sz="2000" b="1" i="0" u="sng" strike="noStrike" cap="none" normalizeH="0" baseline="0" smtClean="0">
                          <a:ln>
                            <a:noFill/>
                          </a:ln>
                          <a:solidFill>
                            <a:schemeClr val="tx1"/>
                          </a:solidFill>
                          <a:effectLst/>
                          <a:latin typeface="Times New Roman" panose="02020603050405020304" pitchFamily="18" charset="0"/>
                          <a:cs typeface="Arial" panose="020B0604020202020204" pitchFamily="34" charset="0"/>
                        </a:rPr>
                        <a:t>Nutrients</a:t>
                      </a:r>
                      <a:r>
                        <a:rPr kumimoji="0" lang="en-US" sz="2000" b="1"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a:t>
                      </a:r>
                    </a:p>
                    <a:p>
                      <a:pPr marL="0" marR="0" lvl="0" indent="0" algn="l"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pPr>
                      <a:r>
                        <a:rPr kumimoji="0" 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 High concentrations of proteins.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2"/>
                  </a:ext>
                </a:extLst>
              </a:tr>
              <a:tr h="1058863">
                <a:tc gridSpan="2">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pPr>
                      <a:endParaRPr kumimoji="0" lang="en-US" sz="2400" b="0" i="0" u="none" strike="noStrike" cap="none" normalizeH="0" baseline="0" dirty="0" smtClean="0">
                        <a:ln>
                          <a:noFill/>
                        </a:ln>
                        <a:solidFill>
                          <a:schemeClr val="tx1"/>
                        </a:solidFill>
                        <a:effectLst/>
                        <a:latin typeface="Times New Roman" panose="02020603050405020304" pitchFamily="18"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3"/>
                  </a:ext>
                </a:extLst>
              </a:tr>
            </a:tbl>
          </a:graphicData>
        </a:graphic>
      </p:graphicFrame>
      <p:sp>
        <p:nvSpPr>
          <p:cNvPr id="2" name="Slide Number Placeholder 1"/>
          <p:cNvSpPr>
            <a:spLocks noGrp="1"/>
          </p:cNvSpPr>
          <p:nvPr>
            <p:ph type="sldNum" sz="quarter" idx="12"/>
          </p:nvPr>
        </p:nvSpPr>
        <p:spPr/>
        <p:txBody>
          <a:bodyPr/>
          <a:lstStyle/>
          <a:p>
            <a:fld id="{723BC520-AE83-471C-8051-A5D42DE7C843}" type="slidenum">
              <a:rPr lang="en-US" smtClean="0"/>
              <a:t>10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62818"/>
                                        </p:tgtEl>
                                        <p:attrNameLst>
                                          <p:attrName>style.visibility</p:attrName>
                                        </p:attrNameLst>
                                      </p:cBhvr>
                                      <p:to>
                                        <p:strVal val="visible"/>
                                      </p:to>
                                    </p:set>
                                    <p:animEffect transition="in" filter="fade">
                                      <p:cBhvr>
                                        <p:cTn id="7" dur="500"/>
                                        <p:tgtEl>
                                          <p:spTgt spid="162818"/>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62887"/>
                                        </p:tgtEl>
                                        <p:attrNameLst>
                                          <p:attrName>style.visibility</p:attrName>
                                        </p:attrNameLst>
                                      </p:cBhvr>
                                      <p:to>
                                        <p:strVal val="visible"/>
                                      </p:to>
                                    </p:set>
                                    <p:animEffect transition="in" filter="fade">
                                      <p:cBhvr>
                                        <p:cTn id="11" dur="1000"/>
                                        <p:tgtEl>
                                          <p:spTgt spid="162887"/>
                                        </p:tgtEl>
                                      </p:cBhvr>
                                    </p:animEffect>
                                  </p:childTnLst>
                                </p:cTn>
                              </p:par>
                            </p:childTnLst>
                          </p:cTn>
                        </p:par>
                        <p:par>
                          <p:cTn id="12" fill="hold">
                            <p:stCondLst>
                              <p:cond delay="1500"/>
                            </p:stCondLst>
                            <p:childTnLst>
                              <p:par>
                                <p:cTn id="13" presetID="10" presetClass="entr" presetSubtype="0" fill="hold" nodeType="afterEffect">
                                  <p:stCondLst>
                                    <p:cond delay="0"/>
                                  </p:stCondLst>
                                  <p:childTnLst>
                                    <p:set>
                                      <p:cBhvr>
                                        <p:cTn id="14" dur="1" fill="hold">
                                          <p:stCondLst>
                                            <p:cond delay="0"/>
                                          </p:stCondLst>
                                        </p:cTn>
                                        <p:tgtEl>
                                          <p:spTgt spid="162888"/>
                                        </p:tgtEl>
                                        <p:attrNameLst>
                                          <p:attrName>style.visibility</p:attrName>
                                        </p:attrNameLst>
                                      </p:cBhvr>
                                      <p:to>
                                        <p:strVal val="visible"/>
                                      </p:to>
                                    </p:set>
                                    <p:animEffect transition="in" filter="fade">
                                      <p:cBhvr>
                                        <p:cTn id="15" dur="1000"/>
                                        <p:tgtEl>
                                          <p:spTgt spid="162888"/>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62852"/>
                                        </p:tgtEl>
                                        <p:attrNameLst>
                                          <p:attrName>style.visibility</p:attrName>
                                        </p:attrNameLst>
                                      </p:cBhvr>
                                      <p:to>
                                        <p:strVal val="visible"/>
                                      </p:to>
                                    </p:set>
                                    <p:animEffect transition="in" filter="fade">
                                      <p:cBhvr>
                                        <p:cTn id="20" dur="1000"/>
                                        <p:tgtEl>
                                          <p:spTgt spid="162852"/>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62853"/>
                                        </p:tgtEl>
                                        <p:attrNameLst>
                                          <p:attrName>style.visibility</p:attrName>
                                        </p:attrNameLst>
                                      </p:cBhvr>
                                      <p:to>
                                        <p:strVal val="visible"/>
                                      </p:to>
                                    </p:set>
                                    <p:animEffect transition="in" filter="fade">
                                      <p:cBhvr>
                                        <p:cTn id="23" dur="1000"/>
                                        <p:tgtEl>
                                          <p:spTgt spid="162853"/>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xit" presetSubtype="0" fill="hold" grpId="1" nodeType="clickEffect">
                                  <p:stCondLst>
                                    <p:cond delay="0"/>
                                  </p:stCondLst>
                                  <p:childTnLst>
                                    <p:set>
                                      <p:cBhvr>
                                        <p:cTn id="27" dur="1" fill="hold">
                                          <p:stCondLst>
                                            <p:cond delay="0"/>
                                          </p:stCondLst>
                                        </p:cTn>
                                        <p:tgtEl>
                                          <p:spTgt spid="162852"/>
                                        </p:tgtEl>
                                        <p:attrNameLst>
                                          <p:attrName>style.visibility</p:attrName>
                                        </p:attrNameLst>
                                      </p:cBhvr>
                                      <p:to>
                                        <p:strVal val="hidden"/>
                                      </p:to>
                                    </p:set>
                                  </p:childTnLst>
                                </p:cTn>
                              </p:par>
                              <p:par>
                                <p:cTn id="28" presetID="1" presetClass="exit" presetSubtype="0" fill="hold" grpId="1" nodeType="withEffect">
                                  <p:stCondLst>
                                    <p:cond delay="0"/>
                                  </p:stCondLst>
                                  <p:childTnLst>
                                    <p:set>
                                      <p:cBhvr>
                                        <p:cTn id="29" dur="1" fill="hold">
                                          <p:stCondLst>
                                            <p:cond delay="0"/>
                                          </p:stCondLst>
                                        </p:cTn>
                                        <p:tgtEl>
                                          <p:spTgt spid="162853"/>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62854"/>
                                        </p:tgtEl>
                                        <p:attrNameLst>
                                          <p:attrName>style.visibility</p:attrName>
                                        </p:attrNameLst>
                                      </p:cBhvr>
                                      <p:to>
                                        <p:strVal val="visible"/>
                                      </p:to>
                                    </p:set>
                                    <p:animEffect transition="in" filter="fade">
                                      <p:cBhvr>
                                        <p:cTn id="34" dur="1000"/>
                                        <p:tgtEl>
                                          <p:spTgt spid="162854"/>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62855"/>
                                        </p:tgtEl>
                                        <p:attrNameLst>
                                          <p:attrName>style.visibility</p:attrName>
                                        </p:attrNameLst>
                                      </p:cBhvr>
                                      <p:to>
                                        <p:strVal val="visible"/>
                                      </p:to>
                                    </p:set>
                                    <p:animEffect transition="in" filter="fade">
                                      <p:cBhvr>
                                        <p:cTn id="37" dur="1000"/>
                                        <p:tgtEl>
                                          <p:spTgt spid="162855"/>
                                        </p:tgtEl>
                                      </p:cBhvr>
                                    </p:animEffect>
                                  </p:childTnLst>
                                </p:cTn>
                              </p:par>
                            </p:childTnLst>
                          </p:cTn>
                        </p:par>
                      </p:childTnLst>
                    </p:cTn>
                  </p:par>
                  <p:par>
                    <p:cTn id="38" fill="hold">
                      <p:stCondLst>
                        <p:cond delay="indefinite"/>
                      </p:stCondLst>
                      <p:childTnLst>
                        <p:par>
                          <p:cTn id="39" fill="hold">
                            <p:stCondLst>
                              <p:cond delay="0"/>
                            </p:stCondLst>
                            <p:childTnLst>
                              <p:par>
                                <p:cTn id="40" presetID="1" presetClass="exit" presetSubtype="0" fill="hold" grpId="1" nodeType="clickEffect">
                                  <p:stCondLst>
                                    <p:cond delay="0"/>
                                  </p:stCondLst>
                                  <p:childTnLst>
                                    <p:set>
                                      <p:cBhvr>
                                        <p:cTn id="41" dur="1" fill="hold">
                                          <p:stCondLst>
                                            <p:cond delay="0"/>
                                          </p:stCondLst>
                                        </p:cTn>
                                        <p:tgtEl>
                                          <p:spTgt spid="162854"/>
                                        </p:tgtEl>
                                        <p:attrNameLst>
                                          <p:attrName>style.visibility</p:attrName>
                                        </p:attrNameLst>
                                      </p:cBhvr>
                                      <p:to>
                                        <p:strVal val="hidden"/>
                                      </p:to>
                                    </p:set>
                                  </p:childTnLst>
                                </p:cTn>
                              </p:par>
                              <p:par>
                                <p:cTn id="42" presetID="1" presetClass="exit" presetSubtype="0" fill="hold" grpId="1" nodeType="withEffect">
                                  <p:stCondLst>
                                    <p:cond delay="0"/>
                                  </p:stCondLst>
                                  <p:childTnLst>
                                    <p:set>
                                      <p:cBhvr>
                                        <p:cTn id="43" dur="1" fill="hold">
                                          <p:stCondLst>
                                            <p:cond delay="0"/>
                                          </p:stCondLst>
                                        </p:cTn>
                                        <p:tgtEl>
                                          <p:spTgt spid="162855"/>
                                        </p:tgtEl>
                                        <p:attrNameLst>
                                          <p:attrName>style.visibility</p:attrName>
                                        </p:attrNameLst>
                                      </p:cBhvr>
                                      <p:to>
                                        <p:strVal val="hidden"/>
                                      </p:to>
                                    </p:se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162856"/>
                                        </p:tgtEl>
                                        <p:attrNameLst>
                                          <p:attrName>style.visibility</p:attrName>
                                        </p:attrNameLst>
                                      </p:cBhvr>
                                      <p:to>
                                        <p:strVal val="visible"/>
                                      </p:to>
                                    </p:set>
                                    <p:animEffect transition="in" filter="fade">
                                      <p:cBhvr>
                                        <p:cTn id="48" dur="1000"/>
                                        <p:tgtEl>
                                          <p:spTgt spid="162856"/>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162857"/>
                                        </p:tgtEl>
                                        <p:attrNameLst>
                                          <p:attrName>style.visibility</p:attrName>
                                        </p:attrNameLst>
                                      </p:cBhvr>
                                      <p:to>
                                        <p:strVal val="visible"/>
                                      </p:to>
                                    </p:set>
                                    <p:animEffect transition="in" filter="fade">
                                      <p:cBhvr>
                                        <p:cTn id="51" dur="1000"/>
                                        <p:tgtEl>
                                          <p:spTgt spid="162857"/>
                                        </p:tgtEl>
                                      </p:cBhvr>
                                    </p:animEffect>
                                  </p:childTnLst>
                                </p:cTn>
                              </p:par>
                            </p:childTnLst>
                          </p:cTn>
                        </p:par>
                      </p:childTnLst>
                    </p:cTn>
                  </p:par>
                  <p:par>
                    <p:cTn id="52" fill="hold">
                      <p:stCondLst>
                        <p:cond delay="indefinite"/>
                      </p:stCondLst>
                      <p:childTnLst>
                        <p:par>
                          <p:cTn id="53" fill="hold">
                            <p:stCondLst>
                              <p:cond delay="0"/>
                            </p:stCondLst>
                            <p:childTnLst>
                              <p:par>
                                <p:cTn id="54" presetID="1" presetClass="exit" presetSubtype="0" fill="hold" grpId="1" nodeType="clickEffect">
                                  <p:stCondLst>
                                    <p:cond delay="0"/>
                                  </p:stCondLst>
                                  <p:childTnLst>
                                    <p:set>
                                      <p:cBhvr>
                                        <p:cTn id="55" dur="1" fill="hold">
                                          <p:stCondLst>
                                            <p:cond delay="0"/>
                                          </p:stCondLst>
                                        </p:cTn>
                                        <p:tgtEl>
                                          <p:spTgt spid="162856"/>
                                        </p:tgtEl>
                                        <p:attrNameLst>
                                          <p:attrName>style.visibility</p:attrName>
                                        </p:attrNameLst>
                                      </p:cBhvr>
                                      <p:to>
                                        <p:strVal val="hidden"/>
                                      </p:to>
                                    </p:set>
                                  </p:childTnLst>
                                </p:cTn>
                              </p:par>
                              <p:par>
                                <p:cTn id="56" presetID="1" presetClass="exit" presetSubtype="0" fill="hold" grpId="1" nodeType="withEffect">
                                  <p:stCondLst>
                                    <p:cond delay="0"/>
                                  </p:stCondLst>
                                  <p:childTnLst>
                                    <p:set>
                                      <p:cBhvr>
                                        <p:cTn id="57" dur="1" fill="hold">
                                          <p:stCondLst>
                                            <p:cond delay="0"/>
                                          </p:stCondLst>
                                        </p:cTn>
                                        <p:tgtEl>
                                          <p:spTgt spid="162857"/>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62858"/>
                                        </p:tgtEl>
                                        <p:attrNameLst>
                                          <p:attrName>style.visibility</p:attrName>
                                        </p:attrNameLst>
                                      </p:cBhvr>
                                      <p:to>
                                        <p:strVal val="visible"/>
                                      </p:to>
                                    </p:set>
                                    <p:animEffect transition="in" filter="fade">
                                      <p:cBhvr>
                                        <p:cTn id="62" dur="1000"/>
                                        <p:tgtEl>
                                          <p:spTgt spid="162858"/>
                                        </p:tgtEl>
                                      </p:cBhvr>
                                    </p:animEffect>
                                  </p:childTnLst>
                                </p:cTn>
                              </p:par>
                            </p:childTnLst>
                          </p:cTn>
                        </p:par>
                      </p:childTnLst>
                    </p:cTn>
                  </p:par>
                  <p:par>
                    <p:cTn id="63" fill="hold">
                      <p:stCondLst>
                        <p:cond delay="indefinite"/>
                      </p:stCondLst>
                      <p:childTnLst>
                        <p:par>
                          <p:cTn id="64" fill="hold">
                            <p:stCondLst>
                              <p:cond delay="0"/>
                            </p:stCondLst>
                            <p:childTnLst>
                              <p:par>
                                <p:cTn id="65" presetID="1" presetClass="exit" presetSubtype="0" fill="hold" grpId="1" nodeType="clickEffect">
                                  <p:stCondLst>
                                    <p:cond delay="0"/>
                                  </p:stCondLst>
                                  <p:childTnLst>
                                    <p:set>
                                      <p:cBhvr>
                                        <p:cTn id="66" dur="1" fill="hold">
                                          <p:stCondLst>
                                            <p:cond delay="0"/>
                                          </p:stCondLst>
                                        </p:cTn>
                                        <p:tgtEl>
                                          <p:spTgt spid="16285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58" grpId="0" animBg="1"/>
      <p:bldP spid="162858" grpId="1" animBg="1"/>
      <p:bldP spid="162857" grpId="0" animBg="1"/>
      <p:bldP spid="162857" grpId="1" animBg="1"/>
      <p:bldP spid="162856" grpId="0" animBg="1"/>
      <p:bldP spid="162856" grpId="1" animBg="1"/>
      <p:bldP spid="162855" grpId="0" animBg="1"/>
      <p:bldP spid="162855" grpId="1" animBg="1"/>
      <p:bldP spid="162854" grpId="0" animBg="1"/>
      <p:bldP spid="162854" grpId="1" animBg="1"/>
      <p:bldP spid="162853" grpId="0" animBg="1"/>
      <p:bldP spid="162853" grpId="1" animBg="1"/>
      <p:bldP spid="162852" grpId="0" animBg="1"/>
      <p:bldP spid="162852" grpId="1" animBg="1"/>
      <p:bldP spid="162818"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p:txBody>
          <a:bodyPr/>
          <a:lstStyle/>
          <a:p>
            <a:pPr rtl="0" eaLnBrk="1" hangingPunct="1"/>
            <a:r>
              <a:rPr lang="en-US" sz="3600" b="1" dirty="0" smtClean="0">
                <a:solidFill>
                  <a:srgbClr val="FF0000"/>
                </a:solidFill>
              </a:rPr>
              <a:t>Factors affecting body fluids</a:t>
            </a:r>
          </a:p>
        </p:txBody>
      </p:sp>
      <p:sp>
        <p:nvSpPr>
          <p:cNvPr id="163843" name="Rectangle 3"/>
          <p:cNvSpPr>
            <a:spLocks noGrp="1" noChangeArrowheads="1"/>
          </p:cNvSpPr>
          <p:nvPr>
            <p:ph type="body" idx="1"/>
          </p:nvPr>
        </p:nvSpPr>
        <p:spPr>
          <a:xfrm>
            <a:off x="684213" y="1844675"/>
            <a:ext cx="7543800" cy="4543425"/>
          </a:xfrm>
        </p:spPr>
        <p:txBody>
          <a:bodyPr/>
          <a:lstStyle/>
          <a:p>
            <a:pPr algn="l" rtl="0" eaLnBrk="1" hangingPunct="1">
              <a:lnSpc>
                <a:spcPct val="90000"/>
              </a:lnSpc>
            </a:pPr>
            <a:r>
              <a:rPr lang="en-US" sz="2400" smtClean="0"/>
              <a:t>Water intake &amp; output</a:t>
            </a:r>
          </a:p>
          <a:p>
            <a:pPr algn="l" rtl="0" eaLnBrk="1" hangingPunct="1">
              <a:lnSpc>
                <a:spcPct val="90000"/>
              </a:lnSpc>
            </a:pPr>
            <a:r>
              <a:rPr lang="en-US" sz="2400" smtClean="0"/>
              <a:t>Age: </a:t>
            </a:r>
          </a:p>
          <a:p>
            <a:pPr algn="l" rtl="0" eaLnBrk="1" hangingPunct="1">
              <a:lnSpc>
                <a:spcPct val="90000"/>
              </a:lnSpc>
              <a:buFont typeface="Wingdings" panose="05000000000000000000" pitchFamily="2" charset="2"/>
              <a:buNone/>
            </a:pPr>
            <a:r>
              <a:rPr lang="en-US" sz="2400" smtClean="0"/>
              <a:t>       - infant: 73%</a:t>
            </a:r>
          </a:p>
          <a:p>
            <a:pPr algn="l" rtl="0" eaLnBrk="1" hangingPunct="1">
              <a:lnSpc>
                <a:spcPct val="90000"/>
              </a:lnSpc>
              <a:buFont typeface="Wingdings" panose="05000000000000000000" pitchFamily="2" charset="2"/>
              <a:buNone/>
            </a:pPr>
            <a:r>
              <a:rPr lang="en-US" sz="2400" smtClean="0"/>
              <a:t>       - elderly: 45%</a:t>
            </a:r>
          </a:p>
          <a:p>
            <a:pPr algn="l" rtl="0" eaLnBrk="1" hangingPunct="1">
              <a:lnSpc>
                <a:spcPct val="90000"/>
              </a:lnSpc>
            </a:pPr>
            <a:r>
              <a:rPr lang="en-US" sz="2400" smtClean="0"/>
              <a:t>Sex:</a:t>
            </a:r>
          </a:p>
          <a:p>
            <a:pPr algn="l" rtl="0" eaLnBrk="1" hangingPunct="1">
              <a:lnSpc>
                <a:spcPct val="90000"/>
              </a:lnSpc>
              <a:buFont typeface="Wingdings" panose="05000000000000000000" pitchFamily="2" charset="2"/>
              <a:buNone/>
            </a:pPr>
            <a:r>
              <a:rPr lang="en-US" sz="2400" smtClean="0"/>
              <a:t>       - adult male: 60%</a:t>
            </a:r>
          </a:p>
          <a:p>
            <a:pPr algn="l" rtl="0" eaLnBrk="1" hangingPunct="1">
              <a:lnSpc>
                <a:spcPct val="90000"/>
              </a:lnSpc>
              <a:buFont typeface="Wingdings" panose="05000000000000000000" pitchFamily="2" charset="2"/>
              <a:buNone/>
            </a:pPr>
            <a:r>
              <a:rPr lang="en-US" sz="2400" smtClean="0"/>
              <a:t>       - adult female: 40-50%</a:t>
            </a:r>
          </a:p>
          <a:p>
            <a:pPr algn="l" rtl="0" eaLnBrk="1" hangingPunct="1">
              <a:lnSpc>
                <a:spcPct val="90000"/>
              </a:lnSpc>
            </a:pPr>
            <a:r>
              <a:rPr lang="en-US" sz="2400" smtClean="0"/>
              <a:t>Obesity</a:t>
            </a:r>
          </a:p>
          <a:p>
            <a:pPr algn="l" rtl="0" eaLnBrk="1" hangingPunct="1">
              <a:lnSpc>
                <a:spcPct val="90000"/>
              </a:lnSpc>
            </a:pPr>
            <a:r>
              <a:rPr lang="en-US" sz="2400" smtClean="0"/>
              <a:t>Climate</a:t>
            </a:r>
          </a:p>
          <a:p>
            <a:pPr algn="l" rtl="0" eaLnBrk="1" hangingPunct="1">
              <a:lnSpc>
                <a:spcPct val="90000"/>
              </a:lnSpc>
            </a:pPr>
            <a:r>
              <a:rPr lang="en-US" sz="2400" smtClean="0"/>
              <a:t>Habits</a:t>
            </a:r>
          </a:p>
          <a:p>
            <a:pPr algn="l" rtl="0" eaLnBrk="1" hangingPunct="1">
              <a:lnSpc>
                <a:spcPct val="90000"/>
              </a:lnSpc>
            </a:pPr>
            <a:r>
              <a:rPr lang="en-US" sz="2400" smtClean="0"/>
              <a:t>Level of physical activity</a:t>
            </a:r>
          </a:p>
        </p:txBody>
      </p:sp>
      <p:sp>
        <p:nvSpPr>
          <p:cNvPr id="2" name="Slide Number Placeholder 1"/>
          <p:cNvSpPr>
            <a:spLocks noGrp="1"/>
          </p:cNvSpPr>
          <p:nvPr>
            <p:ph type="sldNum" sz="quarter" idx="12"/>
          </p:nvPr>
        </p:nvSpPr>
        <p:spPr/>
        <p:txBody>
          <a:bodyPr/>
          <a:lstStyle/>
          <a:p>
            <a:fld id="{723BC520-AE83-471C-8051-A5D42DE7C843}" type="slidenum">
              <a:rPr lang="en-US" smtClean="0"/>
              <a:t>11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63842"/>
                                        </p:tgtEl>
                                        <p:attrNameLst>
                                          <p:attrName>style.visibility</p:attrName>
                                        </p:attrNameLst>
                                      </p:cBhvr>
                                      <p:to>
                                        <p:strVal val="visible"/>
                                      </p:to>
                                    </p:set>
                                    <p:animEffect transition="in" filter="fade">
                                      <p:cBhvr>
                                        <p:cTn id="7" dur="500"/>
                                        <p:tgtEl>
                                          <p:spTgt spid="163842"/>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63843">
                                            <p:txEl>
                                              <p:pRg st="0" end="0"/>
                                            </p:txEl>
                                          </p:spTgt>
                                        </p:tgtEl>
                                        <p:attrNameLst>
                                          <p:attrName>style.visibility</p:attrName>
                                        </p:attrNameLst>
                                      </p:cBhvr>
                                      <p:to>
                                        <p:strVal val="visible"/>
                                      </p:to>
                                    </p:set>
                                    <p:animEffect transition="in" filter="fade">
                                      <p:cBhvr>
                                        <p:cTn id="11" dur="1000"/>
                                        <p:tgtEl>
                                          <p:spTgt spid="16384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163843">
                                            <p:txEl>
                                              <p:pRg st="1" end="1"/>
                                            </p:txEl>
                                          </p:spTgt>
                                        </p:tgtEl>
                                        <p:attrNameLst>
                                          <p:attrName>style.visibility</p:attrName>
                                        </p:attrNameLst>
                                      </p:cBhvr>
                                      <p:to>
                                        <p:strVal val="visible"/>
                                      </p:to>
                                    </p:set>
                                    <p:animEffect transition="in" filter="fade">
                                      <p:cBhvr>
                                        <p:cTn id="16" dur="1000"/>
                                        <p:tgtEl>
                                          <p:spTgt spid="163843">
                                            <p:txEl>
                                              <p:pRg st="1" end="1"/>
                                            </p:txEl>
                                          </p:spTgt>
                                        </p:tgtEl>
                                      </p:cBhvr>
                                    </p:animEffect>
                                  </p:childTnLst>
                                </p:cTn>
                              </p:par>
                            </p:childTnLst>
                          </p:cTn>
                        </p:par>
                        <p:par>
                          <p:cTn id="17" fill="hold">
                            <p:stCondLst>
                              <p:cond delay="1000"/>
                            </p:stCondLst>
                            <p:childTnLst>
                              <p:par>
                                <p:cTn id="18" presetID="10" presetClass="entr" presetSubtype="0" fill="hold" nodeType="afterEffect">
                                  <p:stCondLst>
                                    <p:cond delay="0"/>
                                  </p:stCondLst>
                                  <p:childTnLst>
                                    <p:set>
                                      <p:cBhvr>
                                        <p:cTn id="19" dur="1" fill="hold">
                                          <p:stCondLst>
                                            <p:cond delay="0"/>
                                          </p:stCondLst>
                                        </p:cTn>
                                        <p:tgtEl>
                                          <p:spTgt spid="163843">
                                            <p:txEl>
                                              <p:pRg st="2" end="2"/>
                                            </p:txEl>
                                          </p:spTgt>
                                        </p:tgtEl>
                                        <p:attrNameLst>
                                          <p:attrName>style.visibility</p:attrName>
                                        </p:attrNameLst>
                                      </p:cBhvr>
                                      <p:to>
                                        <p:strVal val="visible"/>
                                      </p:to>
                                    </p:set>
                                    <p:animEffect transition="in" filter="fade">
                                      <p:cBhvr>
                                        <p:cTn id="20" dur="500"/>
                                        <p:tgtEl>
                                          <p:spTgt spid="163843">
                                            <p:txEl>
                                              <p:pRg st="2" end="2"/>
                                            </p:txEl>
                                          </p:spTgt>
                                        </p:tgtEl>
                                      </p:cBhvr>
                                    </p:animEffect>
                                  </p:childTnLst>
                                </p:cTn>
                              </p:par>
                            </p:childTnLst>
                          </p:cTn>
                        </p:par>
                        <p:par>
                          <p:cTn id="21" fill="hold">
                            <p:stCondLst>
                              <p:cond delay="1500"/>
                            </p:stCondLst>
                            <p:childTnLst>
                              <p:par>
                                <p:cTn id="22" presetID="10" presetClass="entr" presetSubtype="0" fill="hold" nodeType="afterEffect">
                                  <p:stCondLst>
                                    <p:cond delay="0"/>
                                  </p:stCondLst>
                                  <p:childTnLst>
                                    <p:set>
                                      <p:cBhvr>
                                        <p:cTn id="23" dur="1" fill="hold">
                                          <p:stCondLst>
                                            <p:cond delay="0"/>
                                          </p:stCondLst>
                                        </p:cTn>
                                        <p:tgtEl>
                                          <p:spTgt spid="163843">
                                            <p:txEl>
                                              <p:pRg st="3" end="3"/>
                                            </p:txEl>
                                          </p:spTgt>
                                        </p:tgtEl>
                                        <p:attrNameLst>
                                          <p:attrName>style.visibility</p:attrName>
                                        </p:attrNameLst>
                                      </p:cBhvr>
                                      <p:to>
                                        <p:strVal val="visible"/>
                                      </p:to>
                                    </p:set>
                                    <p:animEffect transition="in" filter="fade">
                                      <p:cBhvr>
                                        <p:cTn id="24" dur="500"/>
                                        <p:tgtEl>
                                          <p:spTgt spid="16384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163843">
                                            <p:txEl>
                                              <p:pRg st="4" end="4"/>
                                            </p:txEl>
                                          </p:spTgt>
                                        </p:tgtEl>
                                        <p:attrNameLst>
                                          <p:attrName>style.visibility</p:attrName>
                                        </p:attrNameLst>
                                      </p:cBhvr>
                                      <p:to>
                                        <p:strVal val="visible"/>
                                      </p:to>
                                    </p:set>
                                    <p:animEffect transition="in" filter="fade">
                                      <p:cBhvr>
                                        <p:cTn id="29" dur="1000"/>
                                        <p:tgtEl>
                                          <p:spTgt spid="163843">
                                            <p:txEl>
                                              <p:pRg st="4" end="4"/>
                                            </p:txEl>
                                          </p:spTgt>
                                        </p:tgtEl>
                                      </p:cBhvr>
                                    </p:animEffect>
                                  </p:childTnLst>
                                </p:cTn>
                              </p:par>
                            </p:childTnLst>
                          </p:cTn>
                        </p:par>
                        <p:par>
                          <p:cTn id="30" fill="hold">
                            <p:stCondLst>
                              <p:cond delay="1000"/>
                            </p:stCondLst>
                            <p:childTnLst>
                              <p:par>
                                <p:cTn id="31" presetID="10" presetClass="entr" presetSubtype="0" fill="hold" nodeType="afterEffect">
                                  <p:stCondLst>
                                    <p:cond delay="0"/>
                                  </p:stCondLst>
                                  <p:childTnLst>
                                    <p:set>
                                      <p:cBhvr>
                                        <p:cTn id="32" dur="1" fill="hold">
                                          <p:stCondLst>
                                            <p:cond delay="0"/>
                                          </p:stCondLst>
                                        </p:cTn>
                                        <p:tgtEl>
                                          <p:spTgt spid="163843">
                                            <p:txEl>
                                              <p:pRg st="5" end="5"/>
                                            </p:txEl>
                                          </p:spTgt>
                                        </p:tgtEl>
                                        <p:attrNameLst>
                                          <p:attrName>style.visibility</p:attrName>
                                        </p:attrNameLst>
                                      </p:cBhvr>
                                      <p:to>
                                        <p:strVal val="visible"/>
                                      </p:to>
                                    </p:set>
                                    <p:animEffect transition="in" filter="fade">
                                      <p:cBhvr>
                                        <p:cTn id="33" dur="500"/>
                                        <p:tgtEl>
                                          <p:spTgt spid="163843">
                                            <p:txEl>
                                              <p:pRg st="5" end="5"/>
                                            </p:txEl>
                                          </p:spTgt>
                                        </p:tgtEl>
                                      </p:cBhvr>
                                    </p:animEffect>
                                  </p:childTnLst>
                                </p:cTn>
                              </p:par>
                            </p:childTnLst>
                          </p:cTn>
                        </p:par>
                        <p:par>
                          <p:cTn id="34" fill="hold">
                            <p:stCondLst>
                              <p:cond delay="1500"/>
                            </p:stCondLst>
                            <p:childTnLst>
                              <p:par>
                                <p:cTn id="35" presetID="10" presetClass="entr" presetSubtype="0" fill="hold" nodeType="afterEffect">
                                  <p:stCondLst>
                                    <p:cond delay="0"/>
                                  </p:stCondLst>
                                  <p:childTnLst>
                                    <p:set>
                                      <p:cBhvr>
                                        <p:cTn id="36" dur="1" fill="hold">
                                          <p:stCondLst>
                                            <p:cond delay="0"/>
                                          </p:stCondLst>
                                        </p:cTn>
                                        <p:tgtEl>
                                          <p:spTgt spid="163843">
                                            <p:txEl>
                                              <p:pRg st="6" end="6"/>
                                            </p:txEl>
                                          </p:spTgt>
                                        </p:tgtEl>
                                        <p:attrNameLst>
                                          <p:attrName>style.visibility</p:attrName>
                                        </p:attrNameLst>
                                      </p:cBhvr>
                                      <p:to>
                                        <p:strVal val="visible"/>
                                      </p:to>
                                    </p:set>
                                    <p:animEffect transition="in" filter="fade">
                                      <p:cBhvr>
                                        <p:cTn id="37" dur="500"/>
                                        <p:tgtEl>
                                          <p:spTgt spid="16384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63843">
                                            <p:txEl>
                                              <p:pRg st="7" end="7"/>
                                            </p:txEl>
                                          </p:spTgt>
                                        </p:tgtEl>
                                        <p:attrNameLst>
                                          <p:attrName>style.visibility</p:attrName>
                                        </p:attrNameLst>
                                      </p:cBhvr>
                                      <p:to>
                                        <p:strVal val="visible"/>
                                      </p:to>
                                    </p:set>
                                    <p:animEffect transition="in" filter="fade">
                                      <p:cBhvr>
                                        <p:cTn id="42" dur="1000"/>
                                        <p:tgtEl>
                                          <p:spTgt spid="16384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63843">
                                            <p:txEl>
                                              <p:pRg st="8" end="8"/>
                                            </p:txEl>
                                          </p:spTgt>
                                        </p:tgtEl>
                                        <p:attrNameLst>
                                          <p:attrName>style.visibility</p:attrName>
                                        </p:attrNameLst>
                                      </p:cBhvr>
                                      <p:to>
                                        <p:strVal val="visible"/>
                                      </p:to>
                                    </p:set>
                                    <p:animEffect transition="in" filter="fade">
                                      <p:cBhvr>
                                        <p:cTn id="47" dur="1000"/>
                                        <p:tgtEl>
                                          <p:spTgt spid="16384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63843">
                                            <p:txEl>
                                              <p:pRg st="9" end="9"/>
                                            </p:txEl>
                                          </p:spTgt>
                                        </p:tgtEl>
                                        <p:attrNameLst>
                                          <p:attrName>style.visibility</p:attrName>
                                        </p:attrNameLst>
                                      </p:cBhvr>
                                      <p:to>
                                        <p:strVal val="visible"/>
                                      </p:to>
                                    </p:set>
                                    <p:animEffect transition="in" filter="fade">
                                      <p:cBhvr>
                                        <p:cTn id="52" dur="1000"/>
                                        <p:tgtEl>
                                          <p:spTgt spid="16384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163843">
                                            <p:txEl>
                                              <p:pRg st="10" end="10"/>
                                            </p:txEl>
                                          </p:spTgt>
                                        </p:tgtEl>
                                        <p:attrNameLst>
                                          <p:attrName>style.visibility</p:attrName>
                                        </p:attrNameLst>
                                      </p:cBhvr>
                                      <p:to>
                                        <p:strVal val="visible"/>
                                      </p:to>
                                    </p:set>
                                    <p:animEffect transition="in" filter="fade">
                                      <p:cBhvr>
                                        <p:cTn id="57" dur="1000"/>
                                        <p:tgtEl>
                                          <p:spTgt spid="16384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4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body" sz="half" idx="1"/>
          </p:nvPr>
        </p:nvSpPr>
        <p:spPr>
          <a:xfrm>
            <a:off x="457200" y="1828800"/>
            <a:ext cx="8223250" cy="534988"/>
          </a:xfrm>
        </p:spPr>
        <p:txBody>
          <a:bodyPr/>
          <a:lstStyle/>
          <a:p>
            <a:pPr algn="l" rtl="0" eaLnBrk="1" hangingPunct="1"/>
            <a:r>
              <a:rPr lang="en-US" sz="2400" smtClean="0">
                <a:sym typeface="Symbol" panose="05050102010706020507" pitchFamily="18" charset="2"/>
              </a:rPr>
              <a:t>In average young adult male:</a:t>
            </a:r>
            <a:endParaRPr lang="en-US" sz="2000" smtClean="0"/>
          </a:p>
        </p:txBody>
      </p:sp>
      <p:sp>
        <p:nvSpPr>
          <p:cNvPr id="156675" name="Rectangle 3"/>
          <p:cNvSpPr>
            <a:spLocks noChangeArrowheads="1"/>
          </p:cNvSpPr>
          <p:nvPr/>
        </p:nvSpPr>
        <p:spPr bwMode="auto">
          <a:xfrm>
            <a:off x="628650" y="592138"/>
            <a:ext cx="7543800" cy="1108075"/>
          </a:xfrm>
          <a:prstGeom prst="rect">
            <a:avLst/>
          </a:prstGeom>
          <a:noFill/>
          <a:ln w="9525">
            <a:noFill/>
            <a:miter lim="800000"/>
          </a:ln>
        </p:spPr>
        <p:txBody>
          <a:bodyPr anchor="ctr"/>
          <a:lstStyle/>
          <a:p>
            <a:pPr algn="l" rtl="0"/>
            <a:r>
              <a:rPr lang="en-US" sz="3600" b="1" dirty="0">
                <a:solidFill>
                  <a:srgbClr val="FF0000"/>
                </a:solidFill>
              </a:rPr>
              <a:t>Body composition</a:t>
            </a:r>
          </a:p>
        </p:txBody>
      </p:sp>
      <p:graphicFrame>
        <p:nvGraphicFramePr>
          <p:cNvPr id="156696" name="Group 24"/>
          <p:cNvGraphicFramePr>
            <a:graphicFrameLocks noGrp="1"/>
          </p:cNvGraphicFramePr>
          <p:nvPr>
            <p:ph sz="half" idx="2"/>
          </p:nvPr>
        </p:nvGraphicFramePr>
        <p:xfrm>
          <a:off x="511175" y="2589213"/>
          <a:ext cx="8175625" cy="3243264"/>
        </p:xfrm>
        <a:graphic>
          <a:graphicData uri="http://schemas.openxmlformats.org/drawingml/2006/table">
            <a:tbl>
              <a:tblPr/>
              <a:tblGrid>
                <a:gridCol w="3227387">
                  <a:extLst>
                    <a:ext uri="{9D8B030D-6E8A-4147-A177-3AD203B41FA5}">
                      <a16:colId xmlns:a16="http://schemas.microsoft.com/office/drawing/2014/main" val="20000"/>
                    </a:ext>
                  </a:extLst>
                </a:gridCol>
                <a:gridCol w="4948238">
                  <a:extLst>
                    <a:ext uri="{9D8B030D-6E8A-4147-A177-3AD203B41FA5}">
                      <a16:colId xmlns:a16="http://schemas.microsoft.com/office/drawing/2014/main" val="20001"/>
                    </a:ext>
                  </a:extLst>
                </a:gridCol>
              </a:tblGrid>
              <a:tr h="763588">
                <a:tc>
                  <a:txBody>
                    <a:body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pPr>
                      <a:r>
                        <a:rPr kumimoji="0" lang="en-US" sz="2400" b="1" i="0" u="none" strike="noStrike" cap="none" normalizeH="0" baseline="0" dirty="0" smtClean="0">
                          <a:ln>
                            <a:noFill/>
                          </a:ln>
                          <a:solidFill>
                            <a:schemeClr val="tx1"/>
                          </a:solidFill>
                          <a:effectLst/>
                          <a:latin typeface="Times New Roman" panose="02020603050405020304" pitchFamily="18" charset="0"/>
                          <a:cs typeface="Arial" panose="020B0604020202020204" pitchFamily="34" charset="0"/>
                        </a:rPr>
                        <a:t>% of body weight</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pPr>
                      <a:r>
                        <a:rPr kumimoji="0" lang="en-US" sz="2400" b="1"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Body composition</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20713">
                <a:tc>
                  <a:txBody>
                    <a:body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pPr>
                      <a:r>
                        <a:rPr kumimoji="0" lang="en-US" sz="2400" b="1"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18%</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pPr>
                      <a:r>
                        <a:rPr kumimoji="0" lang="en-US" sz="24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Protein, &amp; related substances</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19125">
                <a:tc>
                  <a:txBody>
                    <a:body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pPr>
                      <a:r>
                        <a:rPr kumimoji="0" lang="en-US" sz="2400" b="1"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15%</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pPr>
                      <a:r>
                        <a:rPr kumimoji="0" lang="en-US" sz="24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Fat</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20713">
                <a:tc>
                  <a:txBody>
                    <a:body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pPr>
                      <a:r>
                        <a:rPr kumimoji="0" lang="en-US" sz="2400" b="1"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7%</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pPr>
                      <a:r>
                        <a:rPr kumimoji="0" lang="en-US" sz="24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Mineral</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19125">
                <a:tc>
                  <a:txBody>
                    <a:body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pPr>
                      <a:r>
                        <a:rPr kumimoji="0" lang="en-US" sz="2400" b="1" i="0" u="none" strike="noStrike" cap="none" normalizeH="0" baseline="0" dirty="0" smtClean="0">
                          <a:ln>
                            <a:noFill/>
                          </a:ln>
                          <a:solidFill>
                            <a:srgbClr val="FF0000"/>
                          </a:solidFill>
                          <a:effectLst/>
                          <a:latin typeface="Times New Roman" panose="02020603050405020304" pitchFamily="18" charset="0"/>
                          <a:cs typeface="Arial" panose="020B0604020202020204" pitchFamily="34" charset="0"/>
                        </a:rPr>
                        <a:t>60%</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pPr>
                      <a:r>
                        <a:rPr kumimoji="0" lang="en-US" sz="24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Water</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 name="Slide Number Placeholder 1"/>
          <p:cNvSpPr>
            <a:spLocks noGrp="1"/>
          </p:cNvSpPr>
          <p:nvPr>
            <p:ph type="sldNum" sz="quarter" idx="12"/>
          </p:nvPr>
        </p:nvSpPr>
        <p:spPr/>
        <p:txBody>
          <a:bodyPr/>
          <a:lstStyle/>
          <a:p>
            <a:pPr>
              <a:defRPr/>
            </a:pPr>
            <a:fld id="{D0D7A83E-E36A-4412-A5BC-BE0C963EA625}" type="slidenum">
              <a:rPr lang="ar-SA"/>
              <a:t>12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56675"/>
                                        </p:tgtEl>
                                        <p:attrNameLst>
                                          <p:attrName>style.visibility</p:attrName>
                                        </p:attrNameLst>
                                      </p:cBhvr>
                                      <p:to>
                                        <p:strVal val="visible"/>
                                      </p:to>
                                    </p:set>
                                    <p:animEffect transition="in" filter="fade">
                                      <p:cBhvr>
                                        <p:cTn id="7" dur="500"/>
                                        <p:tgtEl>
                                          <p:spTgt spid="15667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56674">
                                            <p:txEl>
                                              <p:pRg st="0" end="0"/>
                                            </p:txEl>
                                          </p:spTgt>
                                        </p:tgtEl>
                                        <p:attrNameLst>
                                          <p:attrName>style.visibility</p:attrName>
                                        </p:attrNameLst>
                                      </p:cBhvr>
                                      <p:to>
                                        <p:strVal val="visible"/>
                                      </p:to>
                                    </p:set>
                                    <p:animEffect transition="in" filter="fade">
                                      <p:cBhvr>
                                        <p:cTn id="11" dur="1000"/>
                                        <p:tgtEl>
                                          <p:spTgt spid="156674">
                                            <p:txEl>
                                              <p:pRg st="0" end="0"/>
                                            </p:txEl>
                                          </p:spTgt>
                                        </p:tgtEl>
                                      </p:cBhvr>
                                    </p:animEffect>
                                  </p:childTnLst>
                                </p:cTn>
                              </p:par>
                            </p:childTnLst>
                          </p:cTn>
                        </p:par>
                        <p:par>
                          <p:cTn id="12" fill="hold">
                            <p:stCondLst>
                              <p:cond delay="1500"/>
                            </p:stCondLst>
                            <p:childTnLst>
                              <p:par>
                                <p:cTn id="13" presetID="10" presetClass="entr" presetSubtype="0" fill="hold" nodeType="afterEffect">
                                  <p:stCondLst>
                                    <p:cond delay="0"/>
                                  </p:stCondLst>
                                  <p:childTnLst>
                                    <p:set>
                                      <p:cBhvr>
                                        <p:cTn id="14" dur="1" fill="hold">
                                          <p:stCondLst>
                                            <p:cond delay="0"/>
                                          </p:stCondLst>
                                        </p:cTn>
                                        <p:tgtEl>
                                          <p:spTgt spid="156696"/>
                                        </p:tgtEl>
                                        <p:attrNameLst>
                                          <p:attrName>style.visibility</p:attrName>
                                        </p:attrNameLst>
                                      </p:cBhvr>
                                      <p:to>
                                        <p:strVal val="visible"/>
                                      </p:to>
                                    </p:set>
                                    <p:animEffect transition="in" filter="fade">
                                      <p:cBhvr>
                                        <p:cTn id="15" dur="1000"/>
                                        <p:tgtEl>
                                          <p:spTgt spid="1566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674" grpId="0" build="p"/>
      <p:bldP spid="15667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905" name="Rectangle 41"/>
          <p:cNvSpPr>
            <a:spLocks noChangeArrowheads="1"/>
          </p:cNvSpPr>
          <p:nvPr/>
        </p:nvSpPr>
        <p:spPr bwMode="auto">
          <a:xfrm>
            <a:off x="550863" y="5899150"/>
            <a:ext cx="4679950" cy="288925"/>
          </a:xfrm>
          <a:prstGeom prst="rect">
            <a:avLst/>
          </a:prstGeom>
          <a:solidFill>
            <a:srgbClr val="FFFFC1"/>
          </a:solidFill>
          <a:ln w="9525">
            <a:solidFill>
              <a:schemeClr val="tx1"/>
            </a:solidFill>
            <a:miter lim="800000"/>
          </a:ln>
        </p:spPr>
        <p:txBody>
          <a:bodyPr wrap="none" anchor="ctr"/>
          <a:lstStyle/>
          <a:p>
            <a:endParaRPr lang="ar-SA"/>
          </a:p>
        </p:txBody>
      </p:sp>
      <p:sp>
        <p:nvSpPr>
          <p:cNvPr id="164904" name="Rectangle 40"/>
          <p:cNvSpPr>
            <a:spLocks noChangeArrowheads="1"/>
          </p:cNvSpPr>
          <p:nvPr/>
        </p:nvSpPr>
        <p:spPr bwMode="auto">
          <a:xfrm>
            <a:off x="528638" y="3284538"/>
            <a:ext cx="4752975" cy="288925"/>
          </a:xfrm>
          <a:prstGeom prst="rect">
            <a:avLst/>
          </a:prstGeom>
          <a:solidFill>
            <a:srgbClr val="FFFFC1"/>
          </a:solidFill>
          <a:ln w="9525">
            <a:solidFill>
              <a:schemeClr val="tx1"/>
            </a:solidFill>
            <a:miter lim="800000"/>
          </a:ln>
        </p:spPr>
        <p:txBody>
          <a:bodyPr wrap="none" anchor="ctr"/>
          <a:lstStyle/>
          <a:p>
            <a:endParaRPr lang="ar-SA"/>
          </a:p>
        </p:txBody>
      </p:sp>
      <p:sp>
        <p:nvSpPr>
          <p:cNvPr id="164866" name="Rectangle 2"/>
          <p:cNvSpPr>
            <a:spLocks noGrp="1" noChangeArrowheads="1"/>
          </p:cNvSpPr>
          <p:nvPr>
            <p:ph type="title"/>
          </p:nvPr>
        </p:nvSpPr>
        <p:spPr>
          <a:xfrm>
            <a:off x="457200" y="706438"/>
            <a:ext cx="8229600" cy="482600"/>
          </a:xfrm>
        </p:spPr>
        <p:txBody>
          <a:bodyPr>
            <a:normAutofit fontScale="90000"/>
          </a:bodyPr>
          <a:lstStyle/>
          <a:p>
            <a:pPr rtl="0" eaLnBrk="1" hangingPunct="1"/>
            <a:r>
              <a:rPr lang="en-US" sz="2800" b="1" dirty="0" smtClean="0">
                <a:solidFill>
                  <a:srgbClr val="FF0000"/>
                </a:solidFill>
              </a:rPr>
              <a:t>Daily intake &amp; output of water (ml/day)</a:t>
            </a:r>
          </a:p>
        </p:txBody>
      </p:sp>
      <p:graphicFrame>
        <p:nvGraphicFramePr>
          <p:cNvPr id="164903" name="Group 39"/>
          <p:cNvGraphicFramePr>
            <a:graphicFrameLocks noGrp="1"/>
          </p:cNvGraphicFramePr>
          <p:nvPr>
            <p:ph idx="1"/>
          </p:nvPr>
        </p:nvGraphicFramePr>
        <p:xfrm>
          <a:off x="468313" y="1343025"/>
          <a:ext cx="8280400" cy="4907280"/>
        </p:xfrm>
        <a:graphic>
          <a:graphicData uri="http://schemas.openxmlformats.org/drawingml/2006/table">
            <a:tbl>
              <a:tblPr/>
              <a:tblGrid>
                <a:gridCol w="3427413">
                  <a:extLst>
                    <a:ext uri="{9D8B030D-6E8A-4147-A177-3AD203B41FA5}">
                      <a16:colId xmlns:a16="http://schemas.microsoft.com/office/drawing/2014/main" val="20000"/>
                    </a:ext>
                  </a:extLst>
                </a:gridCol>
                <a:gridCol w="1304925">
                  <a:extLst>
                    <a:ext uri="{9D8B030D-6E8A-4147-A177-3AD203B41FA5}">
                      <a16:colId xmlns:a16="http://schemas.microsoft.com/office/drawing/2014/main" val="20001"/>
                    </a:ext>
                  </a:extLst>
                </a:gridCol>
                <a:gridCol w="3548062">
                  <a:extLst>
                    <a:ext uri="{9D8B030D-6E8A-4147-A177-3AD203B41FA5}">
                      <a16:colId xmlns:a16="http://schemas.microsoft.com/office/drawing/2014/main" val="20002"/>
                    </a:ext>
                  </a:extLst>
                </a:gridCol>
              </a:tblGrid>
              <a:tr h="363538">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pPr>
                      <a:r>
                        <a:rPr kumimoji="0" lang="en-US" sz="2000" b="0" i="0" u="none" strike="noStrike" cap="none" normalizeH="0" baseline="0" dirty="0" smtClean="0">
                          <a:ln>
                            <a:noFill/>
                          </a:ln>
                          <a:solidFill>
                            <a:schemeClr val="tx1"/>
                          </a:solidFill>
                          <a:effectLst/>
                          <a:latin typeface="Times New Roman" panose="02020603050405020304" pitchFamily="18" charset="0"/>
                          <a:cs typeface="Arial" panose="020B0604020202020204" pitchFamily="34" charset="0"/>
                        </a:rPr>
                        <a:t>Prolonged, heavy exercise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pPr>
                      <a:r>
                        <a:rPr kumimoji="0" 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Normal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pPr>
                      <a:endParaRPr kumimoji="0" 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474788">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pPr>
                      <a:endParaRPr kumimoji="0" 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pPr>
                      <a:r>
                        <a:rPr kumimoji="0" 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  ?</a:t>
                      </a:r>
                    </a:p>
                    <a:p>
                      <a:pPr marL="0" marR="0" lvl="0" indent="0" algn="l"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pPr>
                      <a:endParaRPr kumimoji="0" 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pPr>
                      <a:r>
                        <a:rPr kumimoji="0" 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  200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pPr>
                      <a:endParaRPr kumimoji="0" 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pPr>
                      <a:r>
                        <a:rPr kumimoji="0" 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2100</a:t>
                      </a:r>
                    </a:p>
                    <a:p>
                      <a:pPr marL="0" marR="0" lvl="0" indent="0" algn="l"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pPr>
                      <a:endParaRPr kumimoji="0" 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pPr>
                      <a:r>
                        <a:rPr kumimoji="0" 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  200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pPr>
                      <a:r>
                        <a:rPr kumimoji="0" 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Intake:</a:t>
                      </a:r>
                    </a:p>
                    <a:p>
                      <a:pPr marL="0" marR="0" lvl="0" indent="0" algn="l"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Char char="o"/>
                      </a:pPr>
                      <a:r>
                        <a:rPr kumimoji="0" 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 Fluids ingested </a:t>
                      </a:r>
                    </a:p>
                    <a:p>
                      <a:pPr marL="0" marR="0" lvl="0" indent="0" algn="l"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pPr>
                      <a:r>
                        <a:rPr kumimoji="0" 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   (Drinking/in food)</a:t>
                      </a:r>
                    </a:p>
                    <a:p>
                      <a:pPr marL="0" marR="0" lvl="0" indent="0" algn="l"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Char char="o"/>
                      </a:pPr>
                      <a:r>
                        <a:rPr kumimoji="0" 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 From metabolism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88938">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pPr>
                      <a:r>
                        <a:rPr kumimoji="0" 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pPr>
                      <a:r>
                        <a:rPr kumimoji="0" lang="en-US" sz="2000" b="1" i="0" u="none" strike="noStrike" cap="none" normalizeH="0" baseline="0" dirty="0" smtClean="0">
                          <a:ln>
                            <a:noFill/>
                          </a:ln>
                          <a:solidFill>
                            <a:srgbClr val="C00000"/>
                          </a:solidFill>
                          <a:effectLst/>
                          <a:latin typeface="Times New Roman" panose="02020603050405020304" pitchFamily="18" charset="0"/>
                          <a:cs typeface="Arial" panose="020B0604020202020204" pitchFamily="34" charset="0"/>
                        </a:rPr>
                        <a:t>2300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pPr>
                      <a:r>
                        <a:rPr kumimoji="0" lang="en-US" sz="2000" b="1" i="0" u="none" strike="noStrike" cap="none" normalizeH="0" baseline="0" dirty="0" smtClean="0">
                          <a:ln>
                            <a:noFill/>
                          </a:ln>
                          <a:solidFill>
                            <a:srgbClr val="C00000"/>
                          </a:solidFill>
                          <a:effectLst/>
                          <a:latin typeface="Times New Roman" panose="02020603050405020304" pitchFamily="18" charset="0"/>
                          <a:cs typeface="Arial" panose="020B0604020202020204" pitchFamily="34" charset="0"/>
                        </a:rPr>
                        <a:t>Total intake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23913">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pPr>
                      <a:endParaRPr kumimoji="0" 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pPr>
                      <a:r>
                        <a:rPr kumimoji="0" 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  350</a:t>
                      </a:r>
                    </a:p>
                    <a:p>
                      <a:pPr marL="0" marR="0" lvl="0" indent="0" algn="l"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pPr>
                      <a:r>
                        <a:rPr kumimoji="0" 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  650</a:t>
                      </a:r>
                    </a:p>
                    <a:p>
                      <a:pPr marL="0" marR="0" lvl="0" indent="0" algn="l"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pPr>
                      <a:r>
                        <a:rPr kumimoji="0" 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5000</a:t>
                      </a:r>
                    </a:p>
                    <a:p>
                      <a:pPr marL="0" marR="0" lvl="0" indent="0" algn="l"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pPr>
                      <a:r>
                        <a:rPr kumimoji="0" 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  100</a:t>
                      </a:r>
                    </a:p>
                    <a:p>
                      <a:pPr marL="0" marR="0" lvl="0" indent="0" algn="l"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pPr>
                      <a:r>
                        <a:rPr kumimoji="0" 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  500</a:t>
                      </a:r>
                      <a:r>
                        <a:rPr kumimoji="0" lang="ar-SA"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    </a:t>
                      </a:r>
                      <a:endParaRPr kumimoji="0" 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pPr>
                      <a:endParaRPr kumimoji="0" 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pPr>
                      <a:r>
                        <a:rPr kumimoji="0" 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  350</a:t>
                      </a:r>
                    </a:p>
                    <a:p>
                      <a:pPr marL="0" marR="0" lvl="0" indent="0" algn="l"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pPr>
                      <a:r>
                        <a:rPr kumimoji="0" 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  350</a:t>
                      </a:r>
                    </a:p>
                    <a:p>
                      <a:pPr marL="0" marR="0" lvl="0" indent="0" algn="l"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pPr>
                      <a:r>
                        <a:rPr kumimoji="0" 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  100</a:t>
                      </a:r>
                    </a:p>
                    <a:p>
                      <a:pPr marL="0" marR="0" lvl="0" indent="0" algn="l"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pPr>
                      <a:r>
                        <a:rPr kumimoji="0" 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  100</a:t>
                      </a:r>
                    </a:p>
                    <a:p>
                      <a:pPr marL="0" marR="0" lvl="0" indent="0" algn="l"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pPr>
                      <a:r>
                        <a:rPr kumimoji="0" 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1400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pPr>
                      <a:r>
                        <a:rPr kumimoji="0" 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Output:</a:t>
                      </a:r>
                    </a:p>
                    <a:p>
                      <a:pPr marL="0" marR="0" lvl="0" indent="0" algn="l"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Char char="o"/>
                      </a:pPr>
                      <a:r>
                        <a:rPr kumimoji="0" 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 Insensible </a:t>
                      </a:r>
                      <a:r>
                        <a:rPr kumimoji="0" lang="en-US" sz="2000" b="0" i="0" u="none" strike="noStrike" cap="none" normalizeH="0" baseline="0" smtClean="0">
                          <a:ln>
                            <a:noFill/>
                          </a:ln>
                          <a:solidFill>
                            <a:schemeClr val="tx1"/>
                          </a:solidFill>
                          <a:effectLst/>
                          <a:latin typeface="Arial" panose="020B0604020202020204"/>
                          <a:cs typeface="Arial" panose="020B0604020202020204" pitchFamily="34" charset="0"/>
                        </a:rPr>
                        <a:t>–</a:t>
                      </a:r>
                      <a:r>
                        <a:rPr kumimoji="0" 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 skin</a:t>
                      </a:r>
                    </a:p>
                    <a:p>
                      <a:pPr marL="0" marR="0" lvl="0" indent="0" algn="l"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Char char="o"/>
                      </a:pPr>
                      <a:r>
                        <a:rPr kumimoji="0" 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 Insensible </a:t>
                      </a:r>
                      <a:r>
                        <a:rPr kumimoji="0" lang="en-US" sz="2000" b="0" i="0" u="none" strike="noStrike" cap="none" normalizeH="0" baseline="0" smtClean="0">
                          <a:ln>
                            <a:noFill/>
                          </a:ln>
                          <a:solidFill>
                            <a:schemeClr val="tx1"/>
                          </a:solidFill>
                          <a:effectLst/>
                          <a:latin typeface="Arial" panose="020B0604020202020204"/>
                          <a:cs typeface="Arial" panose="020B0604020202020204" pitchFamily="34" charset="0"/>
                        </a:rPr>
                        <a:t>–</a:t>
                      </a:r>
                      <a:r>
                        <a:rPr kumimoji="0" 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 lungs</a:t>
                      </a:r>
                    </a:p>
                    <a:p>
                      <a:pPr marL="0" marR="0" lvl="0" indent="0" algn="l"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Char char="o"/>
                      </a:pPr>
                      <a:r>
                        <a:rPr kumimoji="0" 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 Sweat </a:t>
                      </a:r>
                    </a:p>
                    <a:p>
                      <a:pPr marL="0" marR="0" lvl="0" indent="0" algn="l"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Char char="o"/>
                      </a:pPr>
                      <a:r>
                        <a:rPr kumimoji="0" 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 Feces</a:t>
                      </a:r>
                    </a:p>
                    <a:p>
                      <a:pPr marL="0" marR="0" lvl="0" indent="0" algn="l"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Char char="o"/>
                      </a:pPr>
                      <a:r>
                        <a:rPr kumimoji="0" 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 Urine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61950">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pPr>
                      <a:r>
                        <a:rPr kumimoji="0" lang="en-US" sz="20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6600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pPr>
                      <a:r>
                        <a:rPr kumimoji="0" lang="en-US" sz="2000" b="1" i="0" u="none" strike="noStrike" cap="none" normalizeH="0" baseline="0" dirty="0" smtClean="0">
                          <a:ln>
                            <a:noFill/>
                          </a:ln>
                          <a:solidFill>
                            <a:srgbClr val="C00000"/>
                          </a:solidFill>
                          <a:effectLst/>
                          <a:latin typeface="Times New Roman" panose="02020603050405020304" pitchFamily="18" charset="0"/>
                          <a:cs typeface="Arial" panose="020B0604020202020204" pitchFamily="34" charset="0"/>
                        </a:rPr>
                        <a:t>2300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anose="05000000000000000000" pitchFamily="2" charset="2"/>
                        <a:buNone/>
                      </a:pPr>
                      <a:r>
                        <a:rPr kumimoji="0" lang="en-US" sz="2000" b="1" i="0" u="none" strike="noStrike" cap="none" normalizeH="0" baseline="0" dirty="0" smtClean="0">
                          <a:ln>
                            <a:noFill/>
                          </a:ln>
                          <a:solidFill>
                            <a:srgbClr val="C00000"/>
                          </a:solidFill>
                          <a:effectLst/>
                          <a:latin typeface="Times New Roman" panose="02020603050405020304" pitchFamily="18" charset="0"/>
                          <a:cs typeface="Arial" panose="020B0604020202020204" pitchFamily="34" charset="0"/>
                        </a:rPr>
                        <a:t>Total output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164893" name="Rectangle 29"/>
          <p:cNvSpPr>
            <a:spLocks noChangeArrowheads="1"/>
          </p:cNvSpPr>
          <p:nvPr/>
        </p:nvSpPr>
        <p:spPr bwMode="auto">
          <a:xfrm>
            <a:off x="512763" y="6308725"/>
            <a:ext cx="4419600" cy="366713"/>
          </a:xfrm>
          <a:prstGeom prst="rect">
            <a:avLst/>
          </a:prstGeom>
          <a:noFill/>
          <a:ln w="9525">
            <a:noFill/>
            <a:miter lim="800000"/>
          </a:ln>
          <a:effectLst/>
        </p:spPr>
        <p:txBody>
          <a:bodyPr wrap="none">
            <a:spAutoFit/>
          </a:bodyPr>
          <a:lstStyle/>
          <a:p>
            <a:pPr>
              <a:defRPr/>
            </a:pPr>
            <a:r>
              <a:rPr lang="en-US">
                <a:effectLst>
                  <a:outerShdw blurRad="38100" dist="38100" dir="2700000" algn="tl">
                    <a:srgbClr val="C0C0C0"/>
                  </a:outerShdw>
                </a:effectLst>
                <a:latin typeface="Tahoma" panose="020B0604030504040204" pitchFamily="34" charset="0"/>
                <a:cs typeface="Arial" panose="020B0604020202020204" pitchFamily="34" charset="0"/>
              </a:rPr>
              <a:t>In steady state, water intake = water loss</a:t>
            </a:r>
          </a:p>
        </p:txBody>
      </p:sp>
      <p:sp>
        <p:nvSpPr>
          <p:cNvPr id="2" name="Slide Number Placeholder 1"/>
          <p:cNvSpPr>
            <a:spLocks noGrp="1"/>
          </p:cNvSpPr>
          <p:nvPr>
            <p:ph type="sldNum" sz="quarter" idx="12"/>
          </p:nvPr>
        </p:nvSpPr>
        <p:spPr/>
        <p:txBody>
          <a:bodyPr/>
          <a:lstStyle/>
          <a:p>
            <a:pPr>
              <a:defRPr/>
            </a:pPr>
            <a:fld id="{E1DFFDB2-83C3-4A8E-9DC0-F8C2E4BC7B3E}" type="slidenum">
              <a:rPr lang="ar-SA"/>
              <a:t>13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64866"/>
                                        </p:tgtEl>
                                        <p:attrNameLst>
                                          <p:attrName>style.visibility</p:attrName>
                                        </p:attrNameLst>
                                      </p:cBhvr>
                                      <p:to>
                                        <p:strVal val="visible"/>
                                      </p:to>
                                    </p:set>
                                    <p:animEffect transition="in" filter="fade">
                                      <p:cBhvr>
                                        <p:cTn id="7" dur="500"/>
                                        <p:tgtEl>
                                          <p:spTgt spid="164866"/>
                                        </p:tgtEl>
                                      </p:cBhvr>
                                    </p:animEffect>
                                  </p:childTnLst>
                                </p:cTn>
                              </p:par>
                              <p:par>
                                <p:cTn id="8" presetID="10" presetClass="entr" presetSubtype="0" fill="hold" nodeType="withEffect">
                                  <p:stCondLst>
                                    <p:cond delay="0"/>
                                  </p:stCondLst>
                                  <p:childTnLst>
                                    <p:set>
                                      <p:cBhvr>
                                        <p:cTn id="9" dur="1" fill="hold">
                                          <p:stCondLst>
                                            <p:cond delay="0"/>
                                          </p:stCondLst>
                                        </p:cTn>
                                        <p:tgtEl>
                                          <p:spTgt spid="164903"/>
                                        </p:tgtEl>
                                        <p:attrNameLst>
                                          <p:attrName>style.visibility</p:attrName>
                                        </p:attrNameLst>
                                      </p:cBhvr>
                                      <p:to>
                                        <p:strVal val="visible"/>
                                      </p:to>
                                    </p:set>
                                    <p:animEffect transition="in" filter="fade">
                                      <p:cBhvr>
                                        <p:cTn id="10" dur="1000"/>
                                        <p:tgtEl>
                                          <p:spTgt spid="16490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64893">
                                            <p:txEl>
                                              <p:pRg st="0" end="0"/>
                                            </p:txEl>
                                          </p:spTgt>
                                        </p:tgtEl>
                                        <p:attrNameLst>
                                          <p:attrName>style.visibility</p:attrName>
                                        </p:attrNameLst>
                                      </p:cBhvr>
                                      <p:to>
                                        <p:strVal val="visible"/>
                                      </p:to>
                                    </p:set>
                                    <p:animEffect transition="in" filter="fade">
                                      <p:cBhvr>
                                        <p:cTn id="15" dur="1000"/>
                                        <p:tgtEl>
                                          <p:spTgt spid="164893">
                                            <p:txEl>
                                              <p:pRg st="0" end="0"/>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64904"/>
                                        </p:tgtEl>
                                        <p:attrNameLst>
                                          <p:attrName>style.visibility</p:attrName>
                                        </p:attrNameLst>
                                      </p:cBhvr>
                                      <p:to>
                                        <p:strVal val="visible"/>
                                      </p:to>
                                    </p:set>
                                    <p:animEffect transition="in" filter="fade">
                                      <p:cBhvr>
                                        <p:cTn id="18" dur="1000"/>
                                        <p:tgtEl>
                                          <p:spTgt spid="164904"/>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64905"/>
                                        </p:tgtEl>
                                        <p:attrNameLst>
                                          <p:attrName>style.visibility</p:attrName>
                                        </p:attrNameLst>
                                      </p:cBhvr>
                                      <p:to>
                                        <p:strVal val="visible"/>
                                      </p:to>
                                    </p:set>
                                    <p:animEffect transition="in" filter="fade">
                                      <p:cBhvr>
                                        <p:cTn id="21" dur="1000"/>
                                        <p:tgtEl>
                                          <p:spTgt spid="1649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905" grpId="0" animBg="1"/>
      <p:bldP spid="164904" grpId="0" animBg="1"/>
      <p:bldP spid="16486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76200"/>
            <a:ext cx="7772400" cy="1143000"/>
          </a:xfrm>
        </p:spPr>
        <p:txBody>
          <a:bodyPr/>
          <a:lstStyle/>
          <a:p>
            <a:r>
              <a:rPr lang="en-US"/>
              <a:t>Body Fluid Compartments</a:t>
            </a:r>
          </a:p>
        </p:txBody>
      </p:sp>
      <p:pic>
        <p:nvPicPr>
          <p:cNvPr id="5124" name="Picture 4" descr="27_01"/>
          <p:cNvPicPr>
            <a:picLocks noChangeAspect="1" noChangeArrowheads="1"/>
          </p:cNvPicPr>
          <p:nvPr/>
        </p:nvPicPr>
        <p:blipFill>
          <a:blip r:embed="rId2"/>
          <a:srcRect/>
          <a:stretch>
            <a:fillRect/>
          </a:stretch>
        </p:blipFill>
        <p:spPr bwMode="auto">
          <a:xfrm>
            <a:off x="304800" y="1143000"/>
            <a:ext cx="8534400" cy="1989138"/>
          </a:xfrm>
          <a:prstGeom prst="rect">
            <a:avLst/>
          </a:prstGeom>
          <a:noFill/>
        </p:spPr>
      </p:pic>
      <p:pic>
        <p:nvPicPr>
          <p:cNvPr id="5125" name="Picture 5" descr="27_02"/>
          <p:cNvPicPr>
            <a:picLocks noChangeAspect="1" noChangeArrowheads="1"/>
          </p:cNvPicPr>
          <p:nvPr/>
        </p:nvPicPr>
        <p:blipFill>
          <a:blip r:embed="rId3"/>
          <a:srcRect/>
          <a:stretch>
            <a:fillRect/>
          </a:stretch>
        </p:blipFill>
        <p:spPr bwMode="auto">
          <a:xfrm>
            <a:off x="762000" y="3276600"/>
            <a:ext cx="7543800" cy="3398838"/>
          </a:xfrm>
          <a:prstGeom prst="rect">
            <a:avLst/>
          </a:prstGeom>
          <a:noFill/>
        </p:spPr>
      </p:pic>
      <p:sp>
        <p:nvSpPr>
          <p:cNvPr id="2" name="Slide Number Placeholder 1"/>
          <p:cNvSpPr>
            <a:spLocks noGrp="1"/>
          </p:cNvSpPr>
          <p:nvPr>
            <p:ph type="sldNum" sz="quarter" idx="12"/>
          </p:nvPr>
        </p:nvSpPr>
        <p:spPr/>
        <p:txBody>
          <a:bodyPr/>
          <a:lstStyle/>
          <a:p>
            <a:fld id="{723BC520-AE83-471C-8051-A5D42DE7C843}" type="slidenum">
              <a:rPr lang="en-US" smtClean="0"/>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76200"/>
            <a:ext cx="7772400" cy="1143000"/>
          </a:xfrm>
        </p:spPr>
        <p:txBody>
          <a:bodyPr/>
          <a:lstStyle/>
          <a:p>
            <a:r>
              <a:rPr lang="en-US"/>
              <a:t>Water Content Regulation</a:t>
            </a:r>
          </a:p>
        </p:txBody>
      </p:sp>
      <p:sp>
        <p:nvSpPr>
          <p:cNvPr id="6147" name="Rectangle 3"/>
          <p:cNvSpPr>
            <a:spLocks noGrp="1" noChangeArrowheads="1"/>
          </p:cNvSpPr>
          <p:nvPr>
            <p:ph type="body" sz="half" idx="1"/>
          </p:nvPr>
        </p:nvSpPr>
        <p:spPr>
          <a:xfrm>
            <a:off x="457200" y="1371600"/>
            <a:ext cx="4038600" cy="4724400"/>
          </a:xfrm>
        </p:spPr>
        <p:txBody>
          <a:bodyPr/>
          <a:lstStyle/>
          <a:p>
            <a:pPr>
              <a:lnSpc>
                <a:spcPct val="90000"/>
              </a:lnSpc>
            </a:pPr>
            <a:r>
              <a:rPr lang="en-US" dirty="0"/>
              <a:t>Content regulated so total volume of water in body remains constant</a:t>
            </a:r>
          </a:p>
          <a:p>
            <a:pPr>
              <a:lnSpc>
                <a:spcPct val="90000"/>
              </a:lnSpc>
            </a:pPr>
            <a:r>
              <a:rPr lang="en-US" dirty="0"/>
              <a:t>Kidneys primary regulator of water excretion</a:t>
            </a:r>
          </a:p>
          <a:p>
            <a:pPr>
              <a:lnSpc>
                <a:spcPct val="90000"/>
              </a:lnSpc>
            </a:pPr>
            <a:r>
              <a:rPr lang="en-US" dirty="0"/>
              <a:t>Regulation processes</a:t>
            </a:r>
          </a:p>
          <a:p>
            <a:pPr lvl="1">
              <a:lnSpc>
                <a:spcPct val="90000"/>
              </a:lnSpc>
              <a:buClr>
                <a:srgbClr val="FF0000"/>
              </a:buClr>
            </a:pPr>
            <a:r>
              <a:rPr lang="en-US" dirty="0"/>
              <a:t>Osmosis</a:t>
            </a:r>
          </a:p>
          <a:p>
            <a:pPr lvl="1">
              <a:lnSpc>
                <a:spcPct val="90000"/>
              </a:lnSpc>
              <a:buClr>
                <a:srgbClr val="FF0000"/>
              </a:buClr>
            </a:pPr>
            <a:r>
              <a:rPr lang="en-US" dirty="0" err="1"/>
              <a:t>Osmolality</a:t>
            </a:r>
            <a:endParaRPr lang="en-US" dirty="0"/>
          </a:p>
          <a:p>
            <a:pPr lvl="1">
              <a:lnSpc>
                <a:spcPct val="90000"/>
              </a:lnSpc>
              <a:buClr>
                <a:srgbClr val="FF0000"/>
              </a:buClr>
            </a:pPr>
            <a:r>
              <a:rPr lang="en-US" dirty="0" err="1"/>
              <a:t>Baroreceptors</a:t>
            </a:r>
            <a:endParaRPr lang="en-US" dirty="0"/>
          </a:p>
          <a:p>
            <a:pPr lvl="1">
              <a:lnSpc>
                <a:spcPct val="90000"/>
              </a:lnSpc>
              <a:buClr>
                <a:srgbClr val="FF0000"/>
              </a:buClr>
            </a:pPr>
            <a:r>
              <a:rPr lang="en-US" dirty="0"/>
              <a:t>Learned behavior</a:t>
            </a:r>
          </a:p>
        </p:txBody>
      </p:sp>
      <p:sp>
        <p:nvSpPr>
          <p:cNvPr id="6148" name="Rectangle 4"/>
          <p:cNvSpPr>
            <a:spLocks noGrp="1" noChangeArrowheads="1"/>
          </p:cNvSpPr>
          <p:nvPr>
            <p:ph type="body" sz="half" idx="2"/>
          </p:nvPr>
        </p:nvSpPr>
        <p:spPr>
          <a:xfrm>
            <a:off x="4648200" y="1295400"/>
            <a:ext cx="3810000" cy="4800600"/>
          </a:xfrm>
        </p:spPr>
        <p:txBody>
          <a:bodyPr/>
          <a:lstStyle/>
          <a:p>
            <a:r>
              <a:rPr lang="en-US" dirty="0"/>
              <a:t>Sources of water</a:t>
            </a:r>
          </a:p>
          <a:p>
            <a:pPr lvl="1">
              <a:buClr>
                <a:srgbClr val="FF0000"/>
              </a:buClr>
            </a:pPr>
            <a:r>
              <a:rPr lang="en-US" dirty="0"/>
              <a:t>Ingestion</a:t>
            </a:r>
          </a:p>
          <a:p>
            <a:pPr lvl="1">
              <a:buClr>
                <a:srgbClr val="FF0000"/>
              </a:buClr>
            </a:pPr>
            <a:r>
              <a:rPr lang="en-US" dirty="0"/>
              <a:t>Cellular metabolism</a:t>
            </a:r>
          </a:p>
          <a:p>
            <a:pPr lvl="1">
              <a:buFontTx/>
              <a:buNone/>
            </a:pPr>
            <a:endParaRPr lang="en-US" dirty="0"/>
          </a:p>
          <a:p>
            <a:r>
              <a:rPr lang="en-US" dirty="0"/>
              <a:t>Routes of water loss</a:t>
            </a:r>
          </a:p>
          <a:p>
            <a:pPr lvl="1">
              <a:buClr>
                <a:srgbClr val="FF0000"/>
              </a:buClr>
            </a:pPr>
            <a:r>
              <a:rPr lang="en-US" dirty="0"/>
              <a:t>Urine</a:t>
            </a:r>
          </a:p>
          <a:p>
            <a:pPr lvl="1">
              <a:buClr>
                <a:srgbClr val="FF0000"/>
              </a:buClr>
            </a:pPr>
            <a:r>
              <a:rPr lang="en-US" dirty="0"/>
              <a:t>Evaporation</a:t>
            </a:r>
          </a:p>
          <a:p>
            <a:pPr lvl="2"/>
            <a:r>
              <a:rPr lang="en-US" dirty="0"/>
              <a:t>Perspiration</a:t>
            </a:r>
          </a:p>
          <a:p>
            <a:pPr lvl="2"/>
            <a:r>
              <a:rPr lang="en-US" dirty="0"/>
              <a:t>Respiratory passages</a:t>
            </a:r>
          </a:p>
          <a:p>
            <a:pPr lvl="1">
              <a:buClr>
                <a:srgbClr val="FF0000"/>
              </a:buClr>
            </a:pPr>
            <a:r>
              <a:rPr lang="en-US" dirty="0"/>
              <a:t>Feces</a:t>
            </a:r>
          </a:p>
        </p:txBody>
      </p:sp>
      <p:sp>
        <p:nvSpPr>
          <p:cNvPr id="2" name="Slide Number Placeholder 1"/>
          <p:cNvSpPr>
            <a:spLocks noGrp="1"/>
          </p:cNvSpPr>
          <p:nvPr>
            <p:ph type="sldNum" sz="quarter" idx="12"/>
          </p:nvPr>
        </p:nvSpPr>
        <p:spPr/>
        <p:txBody>
          <a:bodyPr/>
          <a:lstStyle/>
          <a:p>
            <a:fld id="{723BC520-AE83-471C-8051-A5D42DE7C843}" type="slidenum">
              <a:rPr lang="en-US" smtClean="0"/>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Concentration of body fluids</a:t>
            </a:r>
            <a:endParaRPr lang="en-US" dirty="0"/>
          </a:p>
        </p:txBody>
      </p:sp>
      <p:sp>
        <p:nvSpPr>
          <p:cNvPr id="3" name="Content Placeholder 2"/>
          <p:cNvSpPr>
            <a:spLocks noGrp="1"/>
          </p:cNvSpPr>
          <p:nvPr>
            <p:ph idx="1"/>
          </p:nvPr>
        </p:nvSpPr>
        <p:spPr/>
        <p:txBody>
          <a:bodyPr/>
          <a:lstStyle/>
          <a:p>
            <a:r>
              <a:rPr lang="en-US" dirty="0" smtClean="0"/>
              <a:t>Expressed in terms of 3 ways</a:t>
            </a:r>
          </a:p>
          <a:p>
            <a:r>
              <a:rPr lang="en-US" dirty="0" err="1" smtClean="0"/>
              <a:t>Osmolality</a:t>
            </a:r>
            <a:endParaRPr lang="en-US" dirty="0" smtClean="0"/>
          </a:p>
          <a:p>
            <a:r>
              <a:rPr lang="en-US" dirty="0" err="1" smtClean="0"/>
              <a:t>Osmolarity</a:t>
            </a:r>
            <a:endParaRPr lang="en-US" dirty="0" smtClean="0"/>
          </a:p>
          <a:p>
            <a:r>
              <a:rPr lang="en-US" dirty="0" smtClean="0"/>
              <a:t>tonicity</a:t>
            </a:r>
            <a:endParaRPr lang="en-US" dirty="0"/>
          </a:p>
        </p:txBody>
      </p:sp>
      <p:sp>
        <p:nvSpPr>
          <p:cNvPr id="4" name="Slide Number Placeholder 3"/>
          <p:cNvSpPr>
            <a:spLocks noGrp="1"/>
          </p:cNvSpPr>
          <p:nvPr>
            <p:ph type="sldNum" sz="quarter" idx="12"/>
          </p:nvPr>
        </p:nvSpPr>
        <p:spPr/>
        <p:txBody>
          <a:bodyPr/>
          <a:lstStyle/>
          <a:p>
            <a:fld id="{723BC520-AE83-471C-8051-A5D42DE7C843}" type="slidenum">
              <a:rPr lang="en-US" smtClean="0"/>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osmolality</a:t>
            </a:r>
            <a:endParaRPr lang="en-US" dirty="0"/>
          </a:p>
        </p:txBody>
      </p:sp>
      <p:sp>
        <p:nvSpPr>
          <p:cNvPr id="3" name="Content Placeholder 2"/>
          <p:cNvSpPr>
            <a:spLocks noGrp="1"/>
          </p:cNvSpPr>
          <p:nvPr>
            <p:ph idx="1"/>
          </p:nvPr>
        </p:nvSpPr>
        <p:spPr/>
        <p:txBody>
          <a:bodyPr/>
          <a:lstStyle/>
          <a:p>
            <a:r>
              <a:rPr lang="en-US" dirty="0" smtClean="0"/>
              <a:t>-is a measurement of the amount of </a:t>
            </a:r>
            <a:r>
              <a:rPr lang="en-US" dirty="0" err="1" smtClean="0"/>
              <a:t>osmotically</a:t>
            </a:r>
            <a:r>
              <a:rPr lang="en-US" dirty="0" smtClean="0"/>
              <a:t> effective solute per 1000grams of solvent(</a:t>
            </a:r>
            <a:r>
              <a:rPr lang="en-US" dirty="0" err="1" smtClean="0"/>
              <a:t>osm</a:t>
            </a:r>
            <a:r>
              <a:rPr lang="en-US" dirty="0" smtClean="0"/>
              <a:t>)</a:t>
            </a:r>
          </a:p>
          <a:p>
            <a:r>
              <a:rPr lang="en-US" dirty="0" smtClean="0"/>
              <a:t>It is the molar equivalent of the no. of molecular particles in a </a:t>
            </a:r>
            <a:r>
              <a:rPr lang="en-US" dirty="0" err="1" smtClean="0"/>
              <a:t>litre</a:t>
            </a:r>
            <a:r>
              <a:rPr lang="en-US" dirty="0" smtClean="0"/>
              <a:t> of water.</a:t>
            </a:r>
          </a:p>
          <a:p>
            <a:endParaRPr lang="en-US" dirty="0"/>
          </a:p>
        </p:txBody>
      </p:sp>
      <p:sp>
        <p:nvSpPr>
          <p:cNvPr id="4" name="Slide Number Placeholder 3"/>
          <p:cNvSpPr>
            <a:spLocks noGrp="1"/>
          </p:cNvSpPr>
          <p:nvPr>
            <p:ph type="sldNum" sz="quarter" idx="12"/>
          </p:nvPr>
        </p:nvSpPr>
        <p:spPr/>
        <p:txBody>
          <a:bodyPr/>
          <a:lstStyle/>
          <a:p>
            <a:fld id="{723BC520-AE83-471C-8051-A5D42DE7C843}" type="slidenum">
              <a:rPr lang="en-US" smtClean="0"/>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calculation</a:t>
            </a:r>
            <a:endParaRPr lang="en-US" dirty="0"/>
          </a:p>
        </p:txBody>
      </p:sp>
      <p:sp>
        <p:nvSpPr>
          <p:cNvPr id="3" name="Content Placeholder 2"/>
          <p:cNvSpPr>
            <a:spLocks noGrp="1"/>
          </p:cNvSpPr>
          <p:nvPr>
            <p:ph idx="1"/>
          </p:nvPr>
        </p:nvSpPr>
        <p:spPr/>
        <p:txBody>
          <a:bodyPr/>
          <a:lstStyle/>
          <a:p>
            <a:r>
              <a:rPr lang="en-US" dirty="0" smtClean="0"/>
              <a:t>Serum </a:t>
            </a:r>
            <a:r>
              <a:rPr lang="en-US" dirty="0" err="1" smtClean="0"/>
              <a:t>osmolality</a:t>
            </a:r>
            <a:r>
              <a:rPr lang="en-US" dirty="0" smtClean="0"/>
              <a:t>   =  2  x  Na⁺   (</a:t>
            </a:r>
            <a:r>
              <a:rPr lang="en-US" dirty="0" err="1" smtClean="0"/>
              <a:t>meq</a:t>
            </a:r>
            <a:r>
              <a:rPr lang="en-US" dirty="0" smtClean="0"/>
              <a:t>/L)    +</a:t>
            </a:r>
          </a:p>
          <a:p>
            <a:endParaRPr lang="en-US" dirty="0"/>
          </a:p>
          <a:p>
            <a:pPr>
              <a:buNone/>
            </a:pPr>
            <a:r>
              <a:rPr lang="en-US" dirty="0" smtClean="0"/>
              <a:t>       BUN(mg/dl)       +  glucose(mg/dl)</a:t>
            </a:r>
          </a:p>
          <a:p>
            <a:pPr>
              <a:buNone/>
            </a:pPr>
            <a:r>
              <a:rPr lang="en-US" dirty="0"/>
              <a:t> </a:t>
            </a:r>
            <a:r>
              <a:rPr lang="en-US" dirty="0" smtClean="0"/>
              <a:t>          2.8                              18</a:t>
            </a:r>
          </a:p>
          <a:p>
            <a:pPr>
              <a:buNone/>
            </a:pPr>
            <a:endParaRPr lang="en-US" dirty="0"/>
          </a:p>
          <a:p>
            <a:pPr>
              <a:buNone/>
            </a:pPr>
            <a:r>
              <a:rPr lang="en-US" dirty="0" smtClean="0"/>
              <a:t>Normal serum </a:t>
            </a:r>
            <a:r>
              <a:rPr lang="en-US" dirty="0" err="1" smtClean="0"/>
              <a:t>osmolality</a:t>
            </a:r>
            <a:r>
              <a:rPr lang="en-US" dirty="0" smtClean="0"/>
              <a:t> is 280 to 295 </a:t>
            </a:r>
            <a:r>
              <a:rPr lang="en-US" dirty="0" err="1" smtClean="0"/>
              <a:t>mOsm</a:t>
            </a:r>
            <a:r>
              <a:rPr lang="en-US" dirty="0" smtClean="0"/>
              <a:t>/L</a:t>
            </a:r>
            <a:endParaRPr lang="en-US" dirty="0"/>
          </a:p>
        </p:txBody>
      </p:sp>
      <p:cxnSp>
        <p:nvCxnSpPr>
          <p:cNvPr id="12" name="Straight Connector 11"/>
          <p:cNvCxnSpPr/>
          <p:nvPr/>
        </p:nvCxnSpPr>
        <p:spPr>
          <a:xfrm>
            <a:off x="990600" y="3276600"/>
            <a:ext cx="1828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4038600" y="3352800"/>
            <a:ext cx="2438400" cy="76200"/>
          </a:xfrm>
          <a:prstGeom prst="line">
            <a:avLst/>
          </a:prstGeom>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723BC520-AE83-471C-8051-A5D42DE7C843}" type="slidenum">
              <a:rPr lang="en-US" smtClean="0"/>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Osmolarity</a:t>
            </a:r>
            <a:endParaRPr lang="en-US" dirty="0"/>
          </a:p>
        </p:txBody>
      </p:sp>
      <p:sp>
        <p:nvSpPr>
          <p:cNvPr id="3" name="Content Placeholder 2"/>
          <p:cNvSpPr>
            <a:spLocks noGrp="1"/>
          </p:cNvSpPr>
          <p:nvPr>
            <p:ph idx="1"/>
          </p:nvPr>
        </p:nvSpPr>
        <p:spPr/>
        <p:txBody>
          <a:bodyPr/>
          <a:lstStyle/>
          <a:p>
            <a:r>
              <a:rPr lang="en-US" dirty="0" smtClean="0"/>
              <a:t>The number of </a:t>
            </a:r>
            <a:r>
              <a:rPr lang="en-US" dirty="0" err="1" smtClean="0"/>
              <a:t>osmotically</a:t>
            </a:r>
            <a:r>
              <a:rPr lang="en-US" dirty="0" smtClean="0"/>
              <a:t>  active particles in a </a:t>
            </a:r>
            <a:r>
              <a:rPr lang="en-US" dirty="0" err="1" smtClean="0"/>
              <a:t>litre</a:t>
            </a:r>
            <a:r>
              <a:rPr lang="en-US" dirty="0" smtClean="0"/>
              <a:t> of  solution .</a:t>
            </a:r>
          </a:p>
          <a:p>
            <a:endParaRPr lang="en-US" dirty="0"/>
          </a:p>
        </p:txBody>
      </p:sp>
      <p:sp>
        <p:nvSpPr>
          <p:cNvPr id="4" name="Slide Number Placeholder 3"/>
          <p:cNvSpPr>
            <a:spLocks noGrp="1"/>
          </p:cNvSpPr>
          <p:nvPr>
            <p:ph type="sldNum" sz="quarter" idx="12"/>
          </p:nvPr>
        </p:nvSpPr>
        <p:spPr/>
        <p:txBody>
          <a:bodyPr/>
          <a:lstStyle/>
          <a:p>
            <a:fld id="{723BC520-AE83-471C-8051-A5D42DE7C843}" type="slidenum">
              <a:rPr lang="en-US" smtClean="0"/>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p:txBody>
          <a:bodyPr/>
          <a:lstStyle/>
          <a:p>
            <a:pPr rtl="0" eaLnBrk="1" hangingPunct="1"/>
            <a:r>
              <a:rPr lang="en-US" sz="3600" b="1" dirty="0" smtClean="0">
                <a:solidFill>
                  <a:srgbClr val="FF0000"/>
                </a:solidFill>
              </a:rPr>
              <a:t>Body Fluids</a:t>
            </a:r>
          </a:p>
        </p:txBody>
      </p:sp>
      <p:sp>
        <p:nvSpPr>
          <p:cNvPr id="158723" name="Rectangle 3"/>
          <p:cNvSpPr>
            <a:spLocks noGrp="1" noChangeArrowheads="1"/>
          </p:cNvSpPr>
          <p:nvPr>
            <p:ph type="body" idx="1"/>
          </p:nvPr>
        </p:nvSpPr>
        <p:spPr>
          <a:xfrm>
            <a:off x="468313" y="1844675"/>
            <a:ext cx="8424862" cy="4687888"/>
          </a:xfrm>
        </p:spPr>
        <p:txBody>
          <a:bodyPr/>
          <a:lstStyle/>
          <a:p>
            <a:pPr algn="l" rtl="0" eaLnBrk="1" hangingPunct="1">
              <a:lnSpc>
                <a:spcPct val="90000"/>
              </a:lnSpc>
            </a:pPr>
            <a:r>
              <a:rPr lang="en-US" sz="2400" dirty="0" smtClean="0">
                <a:cs typeface="Tahoma" panose="020B0604030504040204" pitchFamily="34" charset="0"/>
              </a:rPr>
              <a:t>Water content in body is divided into 2 compartments:</a:t>
            </a:r>
          </a:p>
          <a:p>
            <a:pPr algn="l" rtl="0" eaLnBrk="1" hangingPunct="1">
              <a:lnSpc>
                <a:spcPct val="90000"/>
              </a:lnSpc>
              <a:buFont typeface="Wingdings" panose="05000000000000000000" pitchFamily="2" charset="2"/>
              <a:buNone/>
            </a:pPr>
            <a:endParaRPr lang="en-US" sz="1200" dirty="0" smtClean="0">
              <a:solidFill>
                <a:srgbClr val="C00000"/>
              </a:solidFill>
              <a:cs typeface="Tahoma" panose="020B0604030504040204" pitchFamily="34" charset="0"/>
            </a:endParaRPr>
          </a:p>
          <a:p>
            <a:pPr algn="l" rtl="0" eaLnBrk="1" hangingPunct="1">
              <a:lnSpc>
                <a:spcPct val="90000"/>
              </a:lnSpc>
              <a:buFont typeface="Wingdings" panose="05000000000000000000" pitchFamily="2" charset="2"/>
              <a:buNone/>
            </a:pPr>
            <a:r>
              <a:rPr lang="en-US" sz="2400" dirty="0" smtClean="0">
                <a:solidFill>
                  <a:srgbClr val="C00000"/>
                </a:solidFill>
                <a:cs typeface="Tahoma" panose="020B0604030504040204" pitchFamily="34" charset="0"/>
              </a:rPr>
              <a:t>    </a:t>
            </a:r>
            <a:r>
              <a:rPr lang="en-US" sz="2400" b="1" dirty="0" smtClean="0">
                <a:solidFill>
                  <a:srgbClr val="C00000"/>
                </a:solidFill>
                <a:cs typeface="Tahoma" panose="020B0604030504040204" pitchFamily="34" charset="0"/>
              </a:rPr>
              <a:t>1.  Extracellular fluid (ECF): </a:t>
            </a:r>
            <a:r>
              <a:rPr lang="en-US" sz="1600" b="1" dirty="0" smtClean="0">
                <a:solidFill>
                  <a:srgbClr val="C00000"/>
                </a:solidFill>
                <a:cs typeface="Tahoma" panose="020B0604030504040204" pitchFamily="34" charset="0"/>
              </a:rPr>
              <a:t>(</a:t>
            </a:r>
            <a:r>
              <a:rPr lang="en-US" sz="1600" dirty="0" smtClean="0">
                <a:solidFill>
                  <a:srgbClr val="C00000"/>
                </a:solidFill>
              </a:rPr>
              <a:t>internal environment or the milieu </a:t>
            </a:r>
            <a:r>
              <a:rPr lang="en-US" sz="1600" dirty="0" err="1" smtClean="0">
                <a:solidFill>
                  <a:srgbClr val="C00000"/>
                </a:solidFill>
              </a:rPr>
              <a:t>int</a:t>
            </a:r>
            <a:r>
              <a:rPr lang="en-US" sz="1600" dirty="0" err="1" smtClean="0">
                <a:solidFill>
                  <a:srgbClr val="C00000"/>
                </a:solidFill>
                <a:cs typeface="Times New Roman" panose="02020603050405020304" pitchFamily="18" charset="0"/>
              </a:rPr>
              <a:t>é</a:t>
            </a:r>
            <a:r>
              <a:rPr lang="en-US" sz="1600" dirty="0" err="1" smtClean="0">
                <a:solidFill>
                  <a:srgbClr val="C00000"/>
                </a:solidFill>
                <a:cs typeface="Tahoma" panose="020B0604030504040204" pitchFamily="34" charset="0"/>
              </a:rPr>
              <a:t>rieur</a:t>
            </a:r>
            <a:r>
              <a:rPr lang="en-US" sz="1600" dirty="0" smtClean="0">
                <a:solidFill>
                  <a:srgbClr val="C00000"/>
                </a:solidFill>
                <a:cs typeface="Tahoma" panose="020B0604030504040204" pitchFamily="34" charset="0"/>
              </a:rPr>
              <a:t>)</a:t>
            </a:r>
            <a:endParaRPr lang="en-US" sz="2400" b="1" dirty="0" smtClean="0">
              <a:solidFill>
                <a:srgbClr val="C00000"/>
              </a:solidFill>
              <a:cs typeface="Tahoma" panose="020B0604030504040204" pitchFamily="34" charset="0"/>
            </a:endParaRPr>
          </a:p>
          <a:p>
            <a:pPr algn="l" rtl="0" eaLnBrk="1" hangingPunct="1">
              <a:lnSpc>
                <a:spcPct val="90000"/>
              </a:lnSpc>
              <a:buFont typeface="Wingdings" panose="05000000000000000000" pitchFamily="2" charset="2"/>
              <a:buNone/>
            </a:pPr>
            <a:r>
              <a:rPr lang="en-US" sz="2400" dirty="0" smtClean="0">
                <a:cs typeface="Tahoma" panose="020B0604030504040204" pitchFamily="34" charset="0"/>
              </a:rPr>
              <a:t>         - fluid outside the cells.</a:t>
            </a:r>
          </a:p>
          <a:p>
            <a:pPr algn="l" rtl="0" eaLnBrk="1" hangingPunct="1">
              <a:lnSpc>
                <a:spcPct val="90000"/>
              </a:lnSpc>
              <a:buFont typeface="Wingdings" panose="05000000000000000000" pitchFamily="2" charset="2"/>
              <a:buNone/>
            </a:pPr>
            <a:r>
              <a:rPr lang="en-US" sz="2400" dirty="0" smtClean="0">
                <a:cs typeface="Tahoma" panose="020B0604030504040204" pitchFamily="34" charset="0"/>
                <a:sym typeface="Symbol" panose="05050102010706020507" pitchFamily="18" charset="2"/>
              </a:rPr>
              <a:t>          1/3 volume of </a:t>
            </a:r>
            <a:r>
              <a:rPr lang="en-US" sz="2400" dirty="0" smtClean="0">
                <a:cs typeface="Tahoma" panose="020B0604030504040204" pitchFamily="34" charset="0"/>
              </a:rPr>
              <a:t>fluids in body (</a:t>
            </a:r>
            <a:r>
              <a:rPr lang="en-US" sz="2400" dirty="0" smtClean="0">
                <a:cs typeface="Tahoma" panose="020B0604030504040204" pitchFamily="34" charset="0"/>
                <a:sym typeface="Symbol" panose="05050102010706020507" pitchFamily="18" charset="2"/>
              </a:rPr>
              <a:t> 33% of total body water).</a:t>
            </a:r>
            <a:endParaRPr lang="en-US" sz="2400" dirty="0" smtClean="0">
              <a:cs typeface="Tahoma" panose="020B0604030504040204" pitchFamily="34" charset="0"/>
            </a:endParaRPr>
          </a:p>
          <a:p>
            <a:pPr algn="l" rtl="0" eaLnBrk="1" hangingPunct="1">
              <a:lnSpc>
                <a:spcPct val="90000"/>
              </a:lnSpc>
              <a:buFont typeface="Wingdings" panose="05000000000000000000" pitchFamily="2" charset="2"/>
              <a:buNone/>
            </a:pPr>
            <a:r>
              <a:rPr lang="en-US" sz="2400" dirty="0" smtClean="0">
                <a:cs typeface="Tahoma" panose="020B0604030504040204" pitchFamily="34" charset="0"/>
              </a:rPr>
              <a:t>         - contains ions &amp; nutrients needed for cellular life</a:t>
            </a:r>
            <a:r>
              <a:rPr lang="en-US" sz="2400" dirty="0" smtClean="0">
                <a:cs typeface="Tahoma" panose="020B0604030504040204" pitchFamily="34" charset="0"/>
                <a:sym typeface="Symbol" panose="05050102010706020507" pitchFamily="18" charset="2"/>
              </a:rPr>
              <a:t>.</a:t>
            </a:r>
          </a:p>
          <a:p>
            <a:pPr algn="l" rtl="0" eaLnBrk="1" hangingPunct="1">
              <a:lnSpc>
                <a:spcPct val="90000"/>
              </a:lnSpc>
              <a:buFont typeface="Wingdings" panose="05000000000000000000" pitchFamily="2" charset="2"/>
              <a:buNone/>
            </a:pPr>
            <a:endParaRPr lang="en-US" sz="1200" dirty="0" smtClean="0">
              <a:cs typeface="Tahoma" panose="020B0604030504040204" pitchFamily="34" charset="0"/>
            </a:endParaRPr>
          </a:p>
          <a:p>
            <a:pPr algn="l" rtl="0" eaLnBrk="1" hangingPunct="1">
              <a:lnSpc>
                <a:spcPct val="90000"/>
              </a:lnSpc>
              <a:buFont typeface="Wingdings" panose="05000000000000000000" pitchFamily="2" charset="2"/>
              <a:buNone/>
            </a:pPr>
            <a:r>
              <a:rPr lang="en-US" sz="2400" dirty="0" smtClean="0">
                <a:cs typeface="Tahoma" panose="020B0604030504040204" pitchFamily="34" charset="0"/>
              </a:rPr>
              <a:t>    </a:t>
            </a:r>
            <a:r>
              <a:rPr lang="en-US" sz="2400" b="1" dirty="0" smtClean="0">
                <a:solidFill>
                  <a:schemeClr val="bg2"/>
                </a:solidFill>
                <a:cs typeface="Tahoma" panose="020B0604030504040204" pitchFamily="34" charset="0"/>
              </a:rPr>
              <a:t>2</a:t>
            </a:r>
            <a:r>
              <a:rPr lang="en-US" sz="2400" b="1" dirty="0" smtClean="0">
                <a:solidFill>
                  <a:srgbClr val="C00000"/>
                </a:solidFill>
                <a:cs typeface="Tahoma" panose="020B0604030504040204" pitchFamily="34" charset="0"/>
              </a:rPr>
              <a:t>.  Intracellular fluid (ICF): </a:t>
            </a:r>
          </a:p>
          <a:p>
            <a:pPr algn="l" rtl="0" eaLnBrk="1" hangingPunct="1">
              <a:lnSpc>
                <a:spcPct val="90000"/>
              </a:lnSpc>
              <a:buFont typeface="Wingdings" panose="05000000000000000000" pitchFamily="2" charset="2"/>
              <a:buNone/>
            </a:pPr>
            <a:r>
              <a:rPr lang="en-US" sz="2400" dirty="0" smtClean="0">
                <a:cs typeface="Tahoma" panose="020B0604030504040204" pitchFamily="34" charset="0"/>
                <a:sym typeface="Symbol" panose="05050102010706020507" pitchFamily="18" charset="2"/>
              </a:rPr>
              <a:t>         - fluid inside the cells.</a:t>
            </a:r>
          </a:p>
          <a:p>
            <a:pPr algn="l" rtl="0" eaLnBrk="1" hangingPunct="1">
              <a:lnSpc>
                <a:spcPct val="90000"/>
              </a:lnSpc>
              <a:buFont typeface="Wingdings" panose="05000000000000000000" pitchFamily="2" charset="2"/>
              <a:buNone/>
            </a:pPr>
            <a:r>
              <a:rPr lang="en-US" sz="2400" dirty="0" smtClean="0">
                <a:cs typeface="Tahoma" panose="020B0604030504040204" pitchFamily="34" charset="0"/>
                <a:sym typeface="Symbol" panose="05050102010706020507" pitchFamily="18" charset="2"/>
              </a:rPr>
              <a:t>          2/3 volume of fluids in body ( 67% of total body water).</a:t>
            </a:r>
          </a:p>
        </p:txBody>
      </p:sp>
      <p:sp>
        <p:nvSpPr>
          <p:cNvPr id="2" name="Slide Number Placeholder 1"/>
          <p:cNvSpPr>
            <a:spLocks noGrp="1"/>
          </p:cNvSpPr>
          <p:nvPr>
            <p:ph type="sldNum" sz="quarter" idx="12"/>
          </p:nvPr>
        </p:nvSpPr>
        <p:spPr/>
        <p:txBody>
          <a:bodyPr/>
          <a:lstStyle/>
          <a:p>
            <a:fld id="{723BC520-AE83-471C-8051-A5D42DE7C843}" type="slidenum">
              <a:rPr lang="en-US" smtClean="0"/>
              <a:t>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58722"/>
                                        </p:tgtEl>
                                        <p:attrNameLst>
                                          <p:attrName>style.visibility</p:attrName>
                                        </p:attrNameLst>
                                      </p:cBhvr>
                                      <p:to>
                                        <p:strVal val="visible"/>
                                      </p:to>
                                    </p:set>
                                    <p:animEffect transition="in" filter="fade">
                                      <p:cBhvr>
                                        <p:cTn id="7" dur="500"/>
                                        <p:tgtEl>
                                          <p:spTgt spid="158722"/>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58723">
                                            <p:txEl>
                                              <p:pRg st="0" end="0"/>
                                            </p:txEl>
                                          </p:spTgt>
                                        </p:tgtEl>
                                        <p:attrNameLst>
                                          <p:attrName>style.visibility</p:attrName>
                                        </p:attrNameLst>
                                      </p:cBhvr>
                                      <p:to>
                                        <p:strVal val="visible"/>
                                      </p:to>
                                    </p:set>
                                    <p:animEffect transition="in" filter="fade">
                                      <p:cBhvr>
                                        <p:cTn id="11" dur="1000"/>
                                        <p:tgtEl>
                                          <p:spTgt spid="15872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158723">
                                            <p:txEl>
                                              <p:pRg st="2" end="2"/>
                                            </p:txEl>
                                          </p:spTgt>
                                        </p:tgtEl>
                                        <p:attrNameLst>
                                          <p:attrName>style.visibility</p:attrName>
                                        </p:attrNameLst>
                                      </p:cBhvr>
                                      <p:to>
                                        <p:strVal val="visible"/>
                                      </p:to>
                                    </p:set>
                                    <p:animEffect transition="in" filter="fade">
                                      <p:cBhvr>
                                        <p:cTn id="16" dur="1000"/>
                                        <p:tgtEl>
                                          <p:spTgt spid="15872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58723">
                                            <p:txEl>
                                              <p:pRg st="3" end="3"/>
                                            </p:txEl>
                                          </p:spTgt>
                                        </p:tgtEl>
                                        <p:attrNameLst>
                                          <p:attrName>style.visibility</p:attrName>
                                        </p:attrNameLst>
                                      </p:cBhvr>
                                      <p:to>
                                        <p:strVal val="visible"/>
                                      </p:to>
                                    </p:set>
                                    <p:animEffect transition="in" filter="fade">
                                      <p:cBhvr>
                                        <p:cTn id="21" dur="1000"/>
                                        <p:tgtEl>
                                          <p:spTgt spid="158723">
                                            <p:txEl>
                                              <p:pRg st="3" end="3"/>
                                            </p:txEl>
                                          </p:spTgt>
                                        </p:tgtEl>
                                      </p:cBhvr>
                                    </p:animEffect>
                                    <p:anim calcmode="lin" valueType="num">
                                      <p:cBhvr>
                                        <p:cTn id="22" dur="1000" fill="hold"/>
                                        <p:tgtEl>
                                          <p:spTgt spid="15872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15872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58723">
                                            <p:txEl>
                                              <p:pRg st="4" end="4"/>
                                            </p:txEl>
                                          </p:spTgt>
                                        </p:tgtEl>
                                        <p:attrNameLst>
                                          <p:attrName>style.visibility</p:attrName>
                                        </p:attrNameLst>
                                      </p:cBhvr>
                                      <p:to>
                                        <p:strVal val="visible"/>
                                      </p:to>
                                    </p:set>
                                    <p:animEffect transition="in" filter="fade">
                                      <p:cBhvr>
                                        <p:cTn id="28" dur="1000"/>
                                        <p:tgtEl>
                                          <p:spTgt spid="158723">
                                            <p:txEl>
                                              <p:pRg st="4" end="4"/>
                                            </p:txEl>
                                          </p:spTgt>
                                        </p:tgtEl>
                                      </p:cBhvr>
                                    </p:animEffect>
                                    <p:anim calcmode="lin" valueType="num">
                                      <p:cBhvr>
                                        <p:cTn id="29" dur="1000" fill="hold"/>
                                        <p:tgtEl>
                                          <p:spTgt spid="15872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15872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58723">
                                            <p:txEl>
                                              <p:pRg st="5" end="5"/>
                                            </p:txEl>
                                          </p:spTgt>
                                        </p:tgtEl>
                                        <p:attrNameLst>
                                          <p:attrName>style.visibility</p:attrName>
                                        </p:attrNameLst>
                                      </p:cBhvr>
                                      <p:to>
                                        <p:strVal val="visible"/>
                                      </p:to>
                                    </p:set>
                                    <p:animEffect transition="in" filter="fade">
                                      <p:cBhvr>
                                        <p:cTn id="35" dur="1000"/>
                                        <p:tgtEl>
                                          <p:spTgt spid="158723">
                                            <p:txEl>
                                              <p:pRg st="5" end="5"/>
                                            </p:txEl>
                                          </p:spTgt>
                                        </p:tgtEl>
                                      </p:cBhvr>
                                    </p:animEffect>
                                    <p:anim calcmode="lin" valueType="num">
                                      <p:cBhvr>
                                        <p:cTn id="36" dur="1000" fill="hold"/>
                                        <p:tgtEl>
                                          <p:spTgt spid="15872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15872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58723">
                                            <p:txEl>
                                              <p:pRg st="7" end="7"/>
                                            </p:txEl>
                                          </p:spTgt>
                                        </p:tgtEl>
                                        <p:attrNameLst>
                                          <p:attrName>style.visibility</p:attrName>
                                        </p:attrNameLst>
                                      </p:cBhvr>
                                      <p:to>
                                        <p:strVal val="visible"/>
                                      </p:to>
                                    </p:set>
                                    <p:animEffect transition="in" filter="fade">
                                      <p:cBhvr>
                                        <p:cTn id="42" dur="1000"/>
                                        <p:tgtEl>
                                          <p:spTgt spid="15872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158723">
                                            <p:txEl>
                                              <p:pRg st="8" end="8"/>
                                            </p:txEl>
                                          </p:spTgt>
                                        </p:tgtEl>
                                        <p:attrNameLst>
                                          <p:attrName>style.visibility</p:attrName>
                                        </p:attrNameLst>
                                      </p:cBhvr>
                                      <p:to>
                                        <p:strVal val="visible"/>
                                      </p:to>
                                    </p:set>
                                    <p:animEffect transition="in" filter="fade">
                                      <p:cBhvr>
                                        <p:cTn id="47" dur="1000"/>
                                        <p:tgtEl>
                                          <p:spTgt spid="158723">
                                            <p:txEl>
                                              <p:pRg st="8" end="8"/>
                                            </p:txEl>
                                          </p:spTgt>
                                        </p:tgtEl>
                                      </p:cBhvr>
                                    </p:animEffect>
                                    <p:anim calcmode="lin" valueType="num">
                                      <p:cBhvr>
                                        <p:cTn id="48" dur="1000" fill="hold"/>
                                        <p:tgtEl>
                                          <p:spTgt spid="158723">
                                            <p:txEl>
                                              <p:pRg st="8" end="8"/>
                                            </p:txEl>
                                          </p:spTgt>
                                        </p:tgtEl>
                                        <p:attrNameLst>
                                          <p:attrName>ppt_x</p:attrName>
                                        </p:attrNameLst>
                                      </p:cBhvr>
                                      <p:tavLst>
                                        <p:tav tm="0">
                                          <p:val>
                                            <p:strVal val="#ppt_x"/>
                                          </p:val>
                                        </p:tav>
                                        <p:tav tm="100000">
                                          <p:val>
                                            <p:strVal val="#ppt_x"/>
                                          </p:val>
                                        </p:tav>
                                      </p:tavLst>
                                    </p:anim>
                                    <p:anim calcmode="lin" valueType="num">
                                      <p:cBhvr>
                                        <p:cTn id="49" dur="1000" fill="hold"/>
                                        <p:tgtEl>
                                          <p:spTgt spid="15872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nodeType="clickEffect">
                                  <p:stCondLst>
                                    <p:cond delay="0"/>
                                  </p:stCondLst>
                                  <p:childTnLst>
                                    <p:set>
                                      <p:cBhvr>
                                        <p:cTn id="53" dur="1" fill="hold">
                                          <p:stCondLst>
                                            <p:cond delay="0"/>
                                          </p:stCondLst>
                                        </p:cTn>
                                        <p:tgtEl>
                                          <p:spTgt spid="158723">
                                            <p:txEl>
                                              <p:pRg st="9" end="9"/>
                                            </p:txEl>
                                          </p:spTgt>
                                        </p:tgtEl>
                                        <p:attrNameLst>
                                          <p:attrName>style.visibility</p:attrName>
                                        </p:attrNameLst>
                                      </p:cBhvr>
                                      <p:to>
                                        <p:strVal val="visible"/>
                                      </p:to>
                                    </p:set>
                                    <p:animEffect transition="in" filter="fade">
                                      <p:cBhvr>
                                        <p:cTn id="54" dur="1000"/>
                                        <p:tgtEl>
                                          <p:spTgt spid="158723">
                                            <p:txEl>
                                              <p:pRg st="9" end="9"/>
                                            </p:txEl>
                                          </p:spTgt>
                                        </p:tgtEl>
                                      </p:cBhvr>
                                    </p:animEffect>
                                    <p:anim calcmode="lin" valueType="num">
                                      <p:cBhvr>
                                        <p:cTn id="55" dur="1000" fill="hold"/>
                                        <p:tgtEl>
                                          <p:spTgt spid="158723">
                                            <p:txEl>
                                              <p:pRg st="9" end="9"/>
                                            </p:txEl>
                                          </p:spTgt>
                                        </p:tgtEl>
                                        <p:attrNameLst>
                                          <p:attrName>ppt_x</p:attrName>
                                        </p:attrNameLst>
                                      </p:cBhvr>
                                      <p:tavLst>
                                        <p:tav tm="0">
                                          <p:val>
                                            <p:strVal val="#ppt_x"/>
                                          </p:val>
                                        </p:tav>
                                        <p:tav tm="100000">
                                          <p:val>
                                            <p:strVal val="#ppt_x"/>
                                          </p:val>
                                        </p:tav>
                                      </p:tavLst>
                                    </p:anim>
                                    <p:anim calcmode="lin" valueType="num">
                                      <p:cBhvr>
                                        <p:cTn id="56" dur="1000" fill="hold"/>
                                        <p:tgtEl>
                                          <p:spTgt spid="15872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72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tonicity</a:t>
            </a:r>
            <a:endParaRPr lang="en-US" dirty="0"/>
          </a:p>
        </p:txBody>
      </p:sp>
      <p:sp>
        <p:nvSpPr>
          <p:cNvPr id="3" name="Content Placeholder 2"/>
          <p:cNvSpPr>
            <a:spLocks noGrp="1"/>
          </p:cNvSpPr>
          <p:nvPr>
            <p:ph idx="1"/>
          </p:nvPr>
        </p:nvSpPr>
        <p:spPr/>
        <p:txBody>
          <a:bodyPr/>
          <a:lstStyle/>
          <a:p>
            <a:r>
              <a:rPr lang="en-US" dirty="0" smtClean="0"/>
              <a:t>Expressing  effective </a:t>
            </a:r>
            <a:r>
              <a:rPr lang="en-US" dirty="0" err="1" smtClean="0"/>
              <a:t>osmolality</a:t>
            </a:r>
            <a:endParaRPr lang="en-US" dirty="0" smtClean="0"/>
          </a:p>
          <a:p>
            <a:r>
              <a:rPr lang="en-US" dirty="0" smtClean="0"/>
              <a:t>Large molecules like Na and glucose  which cross  the cell membrane  slowly influences the movement of water from one compartment to another.</a:t>
            </a:r>
          </a:p>
          <a:p>
            <a:r>
              <a:rPr lang="en-US" dirty="0" smtClean="0"/>
              <a:t>These molecules are responsible for effective </a:t>
            </a:r>
            <a:r>
              <a:rPr lang="en-US" dirty="0" err="1" smtClean="0"/>
              <a:t>osmolality</a:t>
            </a:r>
            <a:r>
              <a:rPr lang="en-US" dirty="0" smtClean="0"/>
              <a:t>.</a:t>
            </a:r>
          </a:p>
          <a:p>
            <a:endParaRPr lang="en-US" dirty="0"/>
          </a:p>
        </p:txBody>
      </p:sp>
      <p:sp>
        <p:nvSpPr>
          <p:cNvPr id="4" name="Slide Number Placeholder 3"/>
          <p:cNvSpPr>
            <a:spLocks noGrp="1"/>
          </p:cNvSpPr>
          <p:nvPr>
            <p:ph type="sldNum" sz="quarter" idx="12"/>
          </p:nvPr>
        </p:nvSpPr>
        <p:spPr/>
        <p:txBody>
          <a:bodyPr/>
          <a:lstStyle/>
          <a:p>
            <a:fld id="{723BC520-AE83-471C-8051-A5D42DE7C843}" type="slidenum">
              <a:rPr lang="en-US" smtClean="0"/>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normAutofit fontScale="92500" lnSpcReduction="20000"/>
          </a:bodyPr>
          <a:lstStyle/>
          <a:p>
            <a:r>
              <a:rPr lang="en-US" dirty="0" smtClean="0"/>
              <a:t>Isotonic (0.9%Nacl sol and 5% glucose sol. Fluid which have same effective </a:t>
            </a:r>
            <a:r>
              <a:rPr lang="en-US" dirty="0" err="1" smtClean="0"/>
              <a:t>osmolality</a:t>
            </a:r>
            <a:r>
              <a:rPr lang="en-US" dirty="0" smtClean="0"/>
              <a:t>  as  body fluids</a:t>
            </a:r>
          </a:p>
          <a:p>
            <a:endParaRPr lang="en-US" dirty="0" smtClean="0"/>
          </a:p>
          <a:p>
            <a:endParaRPr lang="en-US" dirty="0"/>
          </a:p>
          <a:p>
            <a:r>
              <a:rPr lang="en-US" dirty="0" smtClean="0"/>
              <a:t>Hypertonic(2% </a:t>
            </a:r>
            <a:r>
              <a:rPr lang="en-US" dirty="0" err="1" smtClean="0"/>
              <a:t>Nacl</a:t>
            </a:r>
            <a:r>
              <a:rPr lang="en-US" dirty="0" smtClean="0"/>
              <a:t> sol)</a:t>
            </a:r>
          </a:p>
          <a:p>
            <a:endParaRPr lang="en-US" dirty="0"/>
          </a:p>
          <a:p>
            <a:r>
              <a:rPr lang="en-US" dirty="0" smtClean="0"/>
              <a:t>Hypotonic(0.3% </a:t>
            </a:r>
            <a:r>
              <a:rPr lang="en-US" dirty="0" err="1" smtClean="0"/>
              <a:t>Nacl</a:t>
            </a:r>
            <a:r>
              <a:rPr lang="en-US" dirty="0"/>
              <a:t> </a:t>
            </a:r>
            <a:r>
              <a:rPr lang="en-US" dirty="0" smtClean="0"/>
              <a:t>sol)</a:t>
            </a:r>
            <a:endParaRPr lang="en-US" dirty="0"/>
          </a:p>
        </p:txBody>
      </p:sp>
      <p:sp>
        <p:nvSpPr>
          <p:cNvPr id="4" name="Content Placeholder 3"/>
          <p:cNvSpPr>
            <a:spLocks noGrp="1"/>
          </p:cNvSpPr>
          <p:nvPr>
            <p:ph sz="half" idx="2"/>
          </p:nvPr>
        </p:nvSpPr>
        <p:spPr/>
        <p:txBody>
          <a:bodyPr>
            <a:normAutofit fontScale="92500" lnSpcReduction="20000"/>
          </a:bodyPr>
          <a:lstStyle/>
          <a:p>
            <a:r>
              <a:rPr lang="en-US" dirty="0" smtClean="0"/>
              <a:t>Osmotic </a:t>
            </a:r>
            <a:r>
              <a:rPr lang="en-US" dirty="0" err="1" smtClean="0"/>
              <a:t>equi</a:t>
            </a:r>
            <a:r>
              <a:rPr lang="en-US" dirty="0" smtClean="0"/>
              <a:t>. Is maintained between inside and outside of the  cell</a:t>
            </a:r>
          </a:p>
          <a:p>
            <a:endParaRPr lang="en-US" dirty="0"/>
          </a:p>
          <a:p>
            <a:endParaRPr lang="en-US" dirty="0" smtClean="0"/>
          </a:p>
          <a:p>
            <a:r>
              <a:rPr lang="en-US" dirty="0" err="1" smtClean="0"/>
              <a:t>Exosmosis</a:t>
            </a:r>
            <a:r>
              <a:rPr lang="en-US" dirty="0" smtClean="0"/>
              <a:t>---shrinkage of the cell</a:t>
            </a:r>
          </a:p>
          <a:p>
            <a:endParaRPr lang="en-US" dirty="0"/>
          </a:p>
          <a:p>
            <a:r>
              <a:rPr lang="en-US" dirty="0" smtClean="0"/>
              <a:t>Endosmosis---swelling and rupture of the cell (</a:t>
            </a:r>
            <a:r>
              <a:rPr lang="en-US" dirty="0" err="1" smtClean="0"/>
              <a:t>hemolysis</a:t>
            </a:r>
            <a:r>
              <a:rPr lang="en-US" dirty="0" smtClean="0"/>
              <a:t>)</a:t>
            </a:r>
            <a:endParaRPr lang="en-US" dirty="0"/>
          </a:p>
        </p:txBody>
      </p:sp>
      <p:sp>
        <p:nvSpPr>
          <p:cNvPr id="5" name="Slide Number Placeholder 4"/>
          <p:cNvSpPr>
            <a:spLocks noGrp="1"/>
          </p:cNvSpPr>
          <p:nvPr>
            <p:ph type="sldNum" sz="quarter" idx="12"/>
          </p:nvPr>
        </p:nvSpPr>
        <p:spPr/>
        <p:txBody>
          <a:bodyPr/>
          <a:lstStyle/>
          <a:p>
            <a:fld id="{723BC520-AE83-471C-8051-A5D42DE7C843}" type="slidenum">
              <a:rPr lang="en-US" smtClean="0"/>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p:cNvSpPr>
            <a:spLocks noGrp="1" noChangeArrowheads="1"/>
          </p:cNvSpPr>
          <p:nvPr>
            <p:ph type="body" idx="1"/>
          </p:nvPr>
        </p:nvSpPr>
        <p:spPr>
          <a:xfrm>
            <a:off x="468313" y="693738"/>
            <a:ext cx="8280400" cy="1150937"/>
          </a:xfrm>
          <a:noFill/>
        </p:spPr>
        <p:txBody>
          <a:bodyPr/>
          <a:lstStyle/>
          <a:p>
            <a:pPr marL="452755" indent="-452755" algn="l" rtl="0" eaLnBrk="1" hangingPunct="1">
              <a:lnSpc>
                <a:spcPct val="80000"/>
              </a:lnSpc>
              <a:buSzTx/>
            </a:pPr>
            <a:r>
              <a:rPr lang="en-US" sz="1600" smtClean="0"/>
              <a:t>Red blood cells in isotonic, hypotonic, &amp; hypertonic solutions. In each case, the external solution has an equal, lower, or higher osmotic pressure, respectively, than the intracellular fluid, As a result, water moves by osmosis into the red blood cells placed in hypotonic solutins, causing them to swell and even to burst. Similarly, water moves out of red blood cells placed in a hypertonic solution, causing them to shrink &amp; become crenated.</a:t>
            </a:r>
          </a:p>
        </p:txBody>
      </p:sp>
      <p:pic>
        <p:nvPicPr>
          <p:cNvPr id="202755" name="Picture 3" descr="scan0021"/>
          <p:cNvPicPr>
            <a:picLocks noChangeAspect="1" noChangeArrowheads="1"/>
          </p:cNvPicPr>
          <p:nvPr/>
        </p:nvPicPr>
        <p:blipFill>
          <a:blip r:embed="rId2"/>
          <a:srcRect/>
          <a:stretch>
            <a:fillRect/>
          </a:stretch>
        </p:blipFill>
        <p:spPr bwMode="auto">
          <a:xfrm>
            <a:off x="250825" y="1989138"/>
            <a:ext cx="8712200" cy="4752975"/>
          </a:xfrm>
          <a:prstGeom prst="rect">
            <a:avLst/>
          </a:prstGeom>
          <a:noFill/>
          <a:ln w="9525">
            <a:noFill/>
            <a:miter lim="800000"/>
            <a:headEnd/>
            <a:tailEnd/>
          </a:ln>
        </p:spPr>
      </p:pic>
      <p:sp>
        <p:nvSpPr>
          <p:cNvPr id="2" name="Slide Number Placeholder 1"/>
          <p:cNvSpPr>
            <a:spLocks noGrp="1"/>
          </p:cNvSpPr>
          <p:nvPr>
            <p:ph type="sldNum" sz="quarter" idx="12"/>
          </p:nvPr>
        </p:nvSpPr>
        <p:spPr/>
        <p:txBody>
          <a:bodyPr/>
          <a:lstStyle/>
          <a:p>
            <a:fld id="{723BC520-AE83-471C-8051-A5D42DE7C843}" type="slidenum">
              <a:rPr lang="en-US" smtClean="0"/>
              <a:t>22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02755"/>
                                        </p:tgtEl>
                                        <p:attrNameLst>
                                          <p:attrName>style.visibility</p:attrName>
                                        </p:attrNameLst>
                                      </p:cBhvr>
                                      <p:to>
                                        <p:strVal val="visible"/>
                                      </p:to>
                                    </p:set>
                                    <p:animEffect transition="in" filter="fade">
                                      <p:cBhvr>
                                        <p:cTn id="7" dur="1000"/>
                                        <p:tgtEl>
                                          <p:spTgt spid="20275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02754">
                                            <p:txEl>
                                              <p:pRg st="0" end="0"/>
                                            </p:txEl>
                                          </p:spTgt>
                                        </p:tgtEl>
                                        <p:attrNameLst>
                                          <p:attrName>style.visibility</p:attrName>
                                        </p:attrNameLst>
                                      </p:cBhvr>
                                      <p:to>
                                        <p:strVal val="visible"/>
                                      </p:to>
                                    </p:set>
                                    <p:animEffect transition="in" filter="fade">
                                      <p:cBhvr>
                                        <p:cTn id="10" dur="2000"/>
                                        <p:tgtEl>
                                          <p:spTgt spid="20275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2754"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76200"/>
            <a:ext cx="7772400" cy="1143000"/>
          </a:xfrm>
        </p:spPr>
        <p:txBody>
          <a:bodyPr/>
          <a:lstStyle/>
          <a:p>
            <a:r>
              <a:rPr lang="en-US"/>
              <a:t>Extracellular Fluid Osmolality</a:t>
            </a:r>
          </a:p>
        </p:txBody>
      </p:sp>
      <p:sp>
        <p:nvSpPr>
          <p:cNvPr id="7171" name="Rectangle 3"/>
          <p:cNvSpPr>
            <a:spLocks noGrp="1" noChangeArrowheads="1"/>
          </p:cNvSpPr>
          <p:nvPr>
            <p:ph type="body" sz="half" idx="1"/>
          </p:nvPr>
        </p:nvSpPr>
        <p:spPr/>
        <p:txBody>
          <a:bodyPr/>
          <a:lstStyle/>
          <a:p>
            <a:r>
              <a:rPr lang="en-US" dirty="0" err="1"/>
              <a:t>Osmolality</a:t>
            </a:r>
            <a:endParaRPr lang="en-US" dirty="0"/>
          </a:p>
          <a:p>
            <a:pPr lvl="1">
              <a:buClr>
                <a:srgbClr val="FF0000"/>
              </a:buClr>
            </a:pPr>
            <a:r>
              <a:rPr lang="en-US" dirty="0"/>
              <a:t>Adding or removing water from a solution changes this</a:t>
            </a:r>
          </a:p>
          <a:p>
            <a:pPr lvl="1"/>
            <a:endParaRPr lang="en-US" dirty="0"/>
          </a:p>
          <a:p>
            <a:r>
              <a:rPr lang="en-US" dirty="0"/>
              <a:t>Increased </a:t>
            </a:r>
            <a:r>
              <a:rPr lang="en-US" dirty="0" err="1"/>
              <a:t>osmolality</a:t>
            </a:r>
            <a:endParaRPr lang="en-US" dirty="0"/>
          </a:p>
          <a:p>
            <a:pPr lvl="1">
              <a:buClr>
                <a:srgbClr val="FF0000"/>
              </a:buClr>
            </a:pPr>
            <a:r>
              <a:rPr lang="en-US" dirty="0"/>
              <a:t>Triggers thirst and ADH secretion</a:t>
            </a:r>
          </a:p>
        </p:txBody>
      </p:sp>
      <p:sp>
        <p:nvSpPr>
          <p:cNvPr id="7172" name="Rectangle 4"/>
          <p:cNvSpPr>
            <a:spLocks noGrp="1" noChangeArrowheads="1"/>
          </p:cNvSpPr>
          <p:nvPr>
            <p:ph type="body" sz="half" idx="2"/>
          </p:nvPr>
        </p:nvSpPr>
        <p:spPr/>
        <p:txBody>
          <a:bodyPr/>
          <a:lstStyle/>
          <a:p>
            <a:r>
              <a:rPr lang="en-US" dirty="0"/>
              <a:t>Decreased </a:t>
            </a:r>
            <a:r>
              <a:rPr lang="en-US" dirty="0" err="1"/>
              <a:t>osmolality</a:t>
            </a:r>
            <a:endParaRPr lang="en-US" dirty="0"/>
          </a:p>
          <a:p>
            <a:pPr lvl="1">
              <a:buClr>
                <a:srgbClr val="FF0000"/>
              </a:buClr>
            </a:pPr>
            <a:r>
              <a:rPr lang="en-US" dirty="0"/>
              <a:t>Inhibits thirst and ADH secretion</a:t>
            </a:r>
          </a:p>
        </p:txBody>
      </p:sp>
      <p:sp>
        <p:nvSpPr>
          <p:cNvPr id="2" name="Slide Number Placeholder 1"/>
          <p:cNvSpPr>
            <a:spLocks noGrp="1"/>
          </p:cNvSpPr>
          <p:nvPr>
            <p:ph type="sldNum" sz="quarter" idx="12"/>
          </p:nvPr>
        </p:nvSpPr>
        <p:spPr/>
        <p:txBody>
          <a:bodyPr/>
          <a:lstStyle/>
          <a:p>
            <a:fld id="{723BC520-AE83-471C-8051-A5D42DE7C843}" type="slidenum">
              <a:rPr lang="en-US" smtClean="0"/>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76200"/>
            <a:ext cx="7772400" cy="1143000"/>
          </a:xfrm>
        </p:spPr>
        <p:txBody>
          <a:bodyPr>
            <a:normAutofit fontScale="90000"/>
          </a:bodyPr>
          <a:lstStyle/>
          <a:p>
            <a:r>
              <a:rPr lang="en-US"/>
              <a:t>Hormonal Regulation of </a:t>
            </a:r>
            <a:br>
              <a:rPr lang="en-US"/>
            </a:br>
            <a:r>
              <a:rPr lang="en-US"/>
              <a:t>Blood Osmolality</a:t>
            </a:r>
          </a:p>
        </p:txBody>
      </p:sp>
      <p:pic>
        <p:nvPicPr>
          <p:cNvPr id="8198" name="Picture 6" descr="27_02"/>
          <p:cNvPicPr>
            <a:picLocks noChangeAspect="1" noChangeArrowheads="1"/>
          </p:cNvPicPr>
          <p:nvPr/>
        </p:nvPicPr>
        <p:blipFill>
          <a:blip r:embed="rId2"/>
          <a:srcRect/>
          <a:stretch>
            <a:fillRect/>
          </a:stretch>
        </p:blipFill>
        <p:spPr bwMode="auto">
          <a:xfrm>
            <a:off x="1066800" y="1447800"/>
            <a:ext cx="6781800" cy="5086350"/>
          </a:xfrm>
          <a:prstGeom prst="rect">
            <a:avLst/>
          </a:prstGeom>
          <a:noFill/>
        </p:spPr>
      </p:pic>
      <p:sp>
        <p:nvSpPr>
          <p:cNvPr id="2" name="Slide Number Placeholder 1"/>
          <p:cNvSpPr>
            <a:spLocks noGrp="1"/>
          </p:cNvSpPr>
          <p:nvPr>
            <p:ph type="sldNum" sz="quarter" idx="12"/>
          </p:nvPr>
        </p:nvSpPr>
        <p:spPr/>
        <p:txBody>
          <a:bodyPr/>
          <a:lstStyle/>
          <a:p>
            <a:fld id="{723BC520-AE83-471C-8051-A5D42DE7C843}" type="slidenum">
              <a:rPr lang="en-US" smtClean="0"/>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76200"/>
            <a:ext cx="7772400" cy="1143000"/>
          </a:xfrm>
        </p:spPr>
        <p:txBody>
          <a:bodyPr/>
          <a:lstStyle/>
          <a:p>
            <a:r>
              <a:rPr lang="en-US"/>
              <a:t>Regulation of ECF Volume</a:t>
            </a:r>
          </a:p>
        </p:txBody>
      </p:sp>
      <p:sp>
        <p:nvSpPr>
          <p:cNvPr id="9219" name="Rectangle 3"/>
          <p:cNvSpPr>
            <a:spLocks noGrp="1" noChangeArrowheads="1"/>
          </p:cNvSpPr>
          <p:nvPr>
            <p:ph type="body" sz="half" idx="1"/>
          </p:nvPr>
        </p:nvSpPr>
        <p:spPr>
          <a:xfrm>
            <a:off x="381000" y="1981200"/>
            <a:ext cx="3810000" cy="4114800"/>
          </a:xfrm>
        </p:spPr>
        <p:txBody>
          <a:bodyPr/>
          <a:lstStyle/>
          <a:p>
            <a:r>
              <a:rPr lang="en-US" dirty="0"/>
              <a:t>Mechanisms</a:t>
            </a:r>
          </a:p>
          <a:p>
            <a:pPr lvl="1">
              <a:buClr>
                <a:srgbClr val="FF0000"/>
              </a:buClr>
            </a:pPr>
            <a:r>
              <a:rPr lang="en-US" dirty="0"/>
              <a:t>Neural</a:t>
            </a:r>
          </a:p>
          <a:p>
            <a:pPr lvl="1">
              <a:buClr>
                <a:srgbClr val="FF0000"/>
              </a:buClr>
            </a:pPr>
            <a:r>
              <a:rPr lang="en-US" dirty="0" err="1"/>
              <a:t>Renin-angiotensin-aldosterone</a:t>
            </a:r>
            <a:endParaRPr lang="en-US" dirty="0"/>
          </a:p>
          <a:p>
            <a:pPr lvl="1">
              <a:buClr>
                <a:srgbClr val="FF0000"/>
              </a:buClr>
            </a:pPr>
            <a:r>
              <a:rPr lang="en-US" dirty="0" err="1"/>
              <a:t>Atrial</a:t>
            </a:r>
            <a:r>
              <a:rPr lang="en-US" dirty="0"/>
              <a:t> </a:t>
            </a:r>
            <a:r>
              <a:rPr lang="en-US" dirty="0" err="1"/>
              <a:t>natriuretic</a:t>
            </a:r>
            <a:r>
              <a:rPr lang="en-US" dirty="0"/>
              <a:t> hormone (ANH)</a:t>
            </a:r>
          </a:p>
          <a:p>
            <a:pPr lvl="1">
              <a:buClr>
                <a:srgbClr val="FF0000"/>
              </a:buClr>
            </a:pPr>
            <a:r>
              <a:rPr lang="en-US" dirty="0" err="1"/>
              <a:t>Antidiuretic</a:t>
            </a:r>
            <a:r>
              <a:rPr lang="en-US" dirty="0"/>
              <a:t> hormone (ADH)</a:t>
            </a:r>
          </a:p>
        </p:txBody>
      </p:sp>
      <p:sp>
        <p:nvSpPr>
          <p:cNvPr id="9220" name="Rectangle 4"/>
          <p:cNvSpPr>
            <a:spLocks noGrp="1" noChangeArrowheads="1"/>
          </p:cNvSpPr>
          <p:nvPr>
            <p:ph type="body" sz="half" idx="2"/>
          </p:nvPr>
        </p:nvSpPr>
        <p:spPr>
          <a:xfrm>
            <a:off x="4267200" y="1600200"/>
            <a:ext cx="4419600" cy="4419600"/>
          </a:xfrm>
        </p:spPr>
        <p:txBody>
          <a:bodyPr>
            <a:normAutofit lnSpcReduction="10000"/>
          </a:bodyPr>
          <a:lstStyle/>
          <a:p>
            <a:r>
              <a:rPr lang="en-US"/>
              <a:t>Increased ECF results in</a:t>
            </a:r>
          </a:p>
          <a:p>
            <a:pPr lvl="1">
              <a:buClr>
                <a:srgbClr val="FF0000"/>
              </a:buClr>
            </a:pPr>
            <a:r>
              <a:rPr lang="en-US" sz="2000"/>
              <a:t>Decreased aldosterone secretion</a:t>
            </a:r>
          </a:p>
          <a:p>
            <a:pPr lvl="1">
              <a:buClr>
                <a:srgbClr val="FF0000"/>
              </a:buClr>
            </a:pPr>
            <a:r>
              <a:rPr lang="en-US" sz="2000"/>
              <a:t>Increased ANH secretion</a:t>
            </a:r>
          </a:p>
          <a:p>
            <a:pPr lvl="1">
              <a:buClr>
                <a:srgbClr val="FF0000"/>
              </a:buClr>
            </a:pPr>
            <a:r>
              <a:rPr lang="en-US" sz="2000"/>
              <a:t>Decreased ADH secretion</a:t>
            </a:r>
          </a:p>
          <a:p>
            <a:pPr lvl="1">
              <a:buClr>
                <a:srgbClr val="FF0000"/>
              </a:buClr>
            </a:pPr>
            <a:r>
              <a:rPr lang="en-US" sz="2000"/>
              <a:t>Decreased sympathetic stimulation</a:t>
            </a:r>
            <a:endParaRPr lang="en-US"/>
          </a:p>
          <a:p>
            <a:r>
              <a:rPr lang="en-US"/>
              <a:t>Decreased ECF results in</a:t>
            </a:r>
          </a:p>
          <a:p>
            <a:pPr lvl="1">
              <a:buClr>
                <a:srgbClr val="FF0000"/>
              </a:buClr>
            </a:pPr>
            <a:r>
              <a:rPr lang="en-US" sz="2000"/>
              <a:t>Increased aldosterone secretion</a:t>
            </a:r>
          </a:p>
          <a:p>
            <a:pPr lvl="1">
              <a:buClr>
                <a:srgbClr val="FF0000"/>
              </a:buClr>
            </a:pPr>
            <a:r>
              <a:rPr lang="en-US" sz="2000"/>
              <a:t>Decreased ANH secretion</a:t>
            </a:r>
          </a:p>
          <a:p>
            <a:pPr lvl="1">
              <a:buClr>
                <a:srgbClr val="FF0000"/>
              </a:buClr>
            </a:pPr>
            <a:r>
              <a:rPr lang="en-US" sz="2000"/>
              <a:t>Increased ADH secretion</a:t>
            </a:r>
          </a:p>
          <a:p>
            <a:pPr lvl="1">
              <a:buClr>
                <a:srgbClr val="FF0000"/>
              </a:buClr>
            </a:pPr>
            <a:r>
              <a:rPr lang="en-US" sz="2000"/>
              <a:t>Increased sympathetic stimulation</a:t>
            </a:r>
          </a:p>
          <a:p>
            <a:pPr lvl="1"/>
            <a:endParaRPr lang="en-US"/>
          </a:p>
        </p:txBody>
      </p:sp>
      <p:sp>
        <p:nvSpPr>
          <p:cNvPr id="2" name="Slide Number Placeholder 1"/>
          <p:cNvSpPr>
            <a:spLocks noGrp="1"/>
          </p:cNvSpPr>
          <p:nvPr>
            <p:ph type="sldNum" sz="quarter" idx="12"/>
          </p:nvPr>
        </p:nvSpPr>
        <p:spPr/>
        <p:txBody>
          <a:bodyPr/>
          <a:lstStyle/>
          <a:p>
            <a:fld id="{723BC520-AE83-471C-8051-A5D42DE7C843}" type="slidenum">
              <a:rPr lang="en-US" smtClean="0"/>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76200"/>
            <a:ext cx="7772400" cy="1143000"/>
          </a:xfrm>
        </p:spPr>
        <p:txBody>
          <a:bodyPr>
            <a:normAutofit fontScale="90000"/>
          </a:bodyPr>
          <a:lstStyle/>
          <a:p>
            <a:r>
              <a:rPr lang="en-US"/>
              <a:t>Hormonal Regulation of </a:t>
            </a:r>
            <a:br>
              <a:rPr lang="en-US"/>
            </a:br>
            <a:r>
              <a:rPr lang="en-US"/>
              <a:t>Blood Volume</a:t>
            </a:r>
          </a:p>
        </p:txBody>
      </p:sp>
      <p:pic>
        <p:nvPicPr>
          <p:cNvPr id="10245" name="Picture 5" descr="27_03a"/>
          <p:cNvPicPr>
            <a:picLocks noChangeAspect="1" noChangeArrowheads="1"/>
          </p:cNvPicPr>
          <p:nvPr/>
        </p:nvPicPr>
        <p:blipFill>
          <a:blip r:embed="rId2"/>
          <a:srcRect/>
          <a:stretch>
            <a:fillRect/>
          </a:stretch>
        </p:blipFill>
        <p:spPr bwMode="auto">
          <a:xfrm>
            <a:off x="1143000" y="1295400"/>
            <a:ext cx="7010400" cy="5257800"/>
          </a:xfrm>
          <a:prstGeom prst="rect">
            <a:avLst/>
          </a:prstGeom>
          <a:noFill/>
        </p:spPr>
      </p:pic>
      <p:sp>
        <p:nvSpPr>
          <p:cNvPr id="2" name="Slide Number Placeholder 1"/>
          <p:cNvSpPr>
            <a:spLocks noGrp="1"/>
          </p:cNvSpPr>
          <p:nvPr>
            <p:ph type="sldNum" sz="quarter" idx="12"/>
          </p:nvPr>
        </p:nvSpPr>
        <p:spPr/>
        <p:txBody>
          <a:bodyPr/>
          <a:lstStyle/>
          <a:p>
            <a:fld id="{723BC520-AE83-471C-8051-A5D42DE7C843}" type="slidenum">
              <a:rPr lang="en-US" smtClean="0"/>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85800" y="76200"/>
            <a:ext cx="7772400" cy="1143000"/>
          </a:xfrm>
        </p:spPr>
        <p:txBody>
          <a:bodyPr>
            <a:normAutofit fontScale="90000"/>
          </a:bodyPr>
          <a:lstStyle/>
          <a:p>
            <a:r>
              <a:rPr lang="en-US"/>
              <a:t>Hormonal Regulation of </a:t>
            </a:r>
            <a:br>
              <a:rPr lang="en-US"/>
            </a:br>
            <a:r>
              <a:rPr lang="en-US"/>
              <a:t>Blood Volume</a:t>
            </a:r>
          </a:p>
        </p:txBody>
      </p:sp>
      <p:pic>
        <p:nvPicPr>
          <p:cNvPr id="37891" name="Picture 3" descr="27_03b"/>
          <p:cNvPicPr>
            <a:picLocks noChangeAspect="1" noChangeArrowheads="1"/>
          </p:cNvPicPr>
          <p:nvPr/>
        </p:nvPicPr>
        <p:blipFill>
          <a:blip r:embed="rId2"/>
          <a:srcRect/>
          <a:stretch>
            <a:fillRect/>
          </a:stretch>
        </p:blipFill>
        <p:spPr bwMode="auto">
          <a:xfrm>
            <a:off x="1066800" y="1447800"/>
            <a:ext cx="6934200" cy="5200650"/>
          </a:xfrm>
          <a:prstGeom prst="rect">
            <a:avLst/>
          </a:prstGeom>
          <a:noFill/>
        </p:spPr>
      </p:pic>
      <p:sp>
        <p:nvSpPr>
          <p:cNvPr id="2" name="Slide Number Placeholder 1"/>
          <p:cNvSpPr>
            <a:spLocks noGrp="1"/>
          </p:cNvSpPr>
          <p:nvPr>
            <p:ph type="sldNum" sz="quarter" idx="12"/>
          </p:nvPr>
        </p:nvSpPr>
        <p:spPr/>
        <p:txBody>
          <a:bodyPr/>
          <a:lstStyle/>
          <a:p>
            <a:fld id="{723BC520-AE83-471C-8051-A5D42DE7C843}" type="slidenum">
              <a:rPr lang="en-US" smtClean="0"/>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76200"/>
            <a:ext cx="7772400" cy="1143000"/>
          </a:xfrm>
        </p:spPr>
        <p:txBody>
          <a:bodyPr/>
          <a:lstStyle/>
          <a:p>
            <a:r>
              <a:rPr lang="en-US"/>
              <a:t>Regulation of ECF Volume</a:t>
            </a:r>
          </a:p>
        </p:txBody>
      </p:sp>
      <p:pic>
        <p:nvPicPr>
          <p:cNvPr id="11269" name="Picture 5" descr="27_04"/>
          <p:cNvPicPr>
            <a:picLocks noChangeAspect="1" noChangeArrowheads="1"/>
          </p:cNvPicPr>
          <p:nvPr/>
        </p:nvPicPr>
        <p:blipFill>
          <a:blip r:embed="rId2"/>
          <a:srcRect/>
          <a:stretch>
            <a:fillRect/>
          </a:stretch>
        </p:blipFill>
        <p:spPr bwMode="auto">
          <a:xfrm>
            <a:off x="990600" y="1219200"/>
            <a:ext cx="7086600" cy="5314950"/>
          </a:xfrm>
          <a:prstGeom prst="rect">
            <a:avLst/>
          </a:prstGeom>
          <a:noFill/>
        </p:spPr>
      </p:pic>
      <p:sp>
        <p:nvSpPr>
          <p:cNvPr id="2" name="Slide Number Placeholder 1"/>
          <p:cNvSpPr>
            <a:spLocks noGrp="1"/>
          </p:cNvSpPr>
          <p:nvPr>
            <p:ph type="sldNum" sz="quarter" idx="12"/>
          </p:nvPr>
        </p:nvSpPr>
        <p:spPr/>
        <p:txBody>
          <a:bodyPr/>
          <a:lstStyle/>
          <a:p>
            <a:fld id="{723BC520-AE83-471C-8051-A5D42DE7C843}" type="slidenum">
              <a:rPr lang="en-US" smtClean="0"/>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0"/>
            <a:ext cx="7772400" cy="1143000"/>
          </a:xfrm>
        </p:spPr>
        <p:txBody>
          <a:bodyPr/>
          <a:lstStyle/>
          <a:p>
            <a:r>
              <a:rPr lang="en-US"/>
              <a:t>Regulation of ICF and ECF</a:t>
            </a:r>
          </a:p>
        </p:txBody>
      </p:sp>
      <p:pic>
        <p:nvPicPr>
          <p:cNvPr id="12293" name="Picture 5" descr="27_05"/>
          <p:cNvPicPr>
            <a:picLocks noChangeAspect="1" noChangeArrowheads="1"/>
          </p:cNvPicPr>
          <p:nvPr/>
        </p:nvPicPr>
        <p:blipFill>
          <a:blip r:embed="rId2"/>
          <a:srcRect/>
          <a:stretch>
            <a:fillRect/>
          </a:stretch>
        </p:blipFill>
        <p:spPr bwMode="auto">
          <a:xfrm>
            <a:off x="1066800" y="1143000"/>
            <a:ext cx="7086600" cy="5314950"/>
          </a:xfrm>
          <a:prstGeom prst="rect">
            <a:avLst/>
          </a:prstGeom>
          <a:noFill/>
        </p:spPr>
      </p:pic>
      <p:sp>
        <p:nvSpPr>
          <p:cNvPr id="2" name="Slide Number Placeholder 1"/>
          <p:cNvSpPr>
            <a:spLocks noGrp="1"/>
          </p:cNvSpPr>
          <p:nvPr>
            <p:ph type="sldNum" sz="quarter" idx="12"/>
          </p:nvPr>
        </p:nvSpPr>
        <p:spPr/>
        <p:txBody>
          <a:bodyPr/>
          <a:lstStyle/>
          <a:p>
            <a:fld id="{723BC520-AE83-471C-8051-A5D42DE7C843}" type="slidenum">
              <a:rPr lang="en-US" smtClean="0"/>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F4DCF21-A2AA-4626-909F-560E98688E2E}" type="slidenum">
              <a:rPr lang="en-US"/>
              <a:t>3</a:t>
            </a:fld>
            <a:endParaRPr lang="en-US"/>
          </a:p>
        </p:txBody>
      </p:sp>
      <p:sp>
        <p:nvSpPr>
          <p:cNvPr id="4098" name="Rectangle 2"/>
          <p:cNvSpPr>
            <a:spLocks noGrp="1" noChangeArrowheads="1"/>
          </p:cNvSpPr>
          <p:nvPr>
            <p:ph type="title"/>
          </p:nvPr>
        </p:nvSpPr>
        <p:spPr>
          <a:xfrm>
            <a:off x="685800" y="76200"/>
            <a:ext cx="7772400" cy="1143000"/>
          </a:xfrm>
        </p:spPr>
        <p:txBody>
          <a:bodyPr/>
          <a:lstStyle/>
          <a:p>
            <a:r>
              <a:rPr lang="en-US"/>
              <a:t>Body Fluids</a:t>
            </a:r>
          </a:p>
        </p:txBody>
      </p:sp>
      <p:sp>
        <p:nvSpPr>
          <p:cNvPr id="4099" name="Rectangle 3"/>
          <p:cNvSpPr>
            <a:spLocks noGrp="1" noChangeArrowheads="1"/>
          </p:cNvSpPr>
          <p:nvPr>
            <p:ph type="body" idx="1"/>
          </p:nvPr>
        </p:nvSpPr>
        <p:spPr>
          <a:xfrm>
            <a:off x="685800" y="1447800"/>
            <a:ext cx="7772400" cy="4648200"/>
          </a:xfrm>
        </p:spPr>
        <p:txBody>
          <a:bodyPr/>
          <a:lstStyle/>
          <a:p>
            <a:r>
              <a:rPr lang="en-US" dirty="0"/>
              <a:t>Intracellular</a:t>
            </a:r>
          </a:p>
          <a:p>
            <a:pPr lvl="1">
              <a:buClr>
                <a:srgbClr val="FF0000"/>
              </a:buClr>
            </a:pPr>
            <a:r>
              <a:rPr lang="en-US" dirty="0"/>
              <a:t>All fluids inside cells of body</a:t>
            </a:r>
          </a:p>
          <a:p>
            <a:pPr lvl="1">
              <a:buClr>
                <a:srgbClr val="FF0000"/>
              </a:buClr>
            </a:pPr>
            <a:r>
              <a:rPr lang="en-US" dirty="0"/>
              <a:t>About </a:t>
            </a:r>
            <a:r>
              <a:rPr lang="en-US" dirty="0">
                <a:solidFill>
                  <a:srgbClr val="000099"/>
                </a:solidFill>
              </a:rPr>
              <a:t>40%</a:t>
            </a:r>
            <a:r>
              <a:rPr lang="en-US" dirty="0"/>
              <a:t> of total body weight</a:t>
            </a:r>
          </a:p>
          <a:p>
            <a:r>
              <a:rPr lang="en-US" dirty="0"/>
              <a:t>Extracellular</a:t>
            </a:r>
          </a:p>
          <a:p>
            <a:pPr lvl="1">
              <a:buClr>
                <a:srgbClr val="FF0000"/>
              </a:buClr>
            </a:pPr>
            <a:r>
              <a:rPr lang="en-US" dirty="0"/>
              <a:t>All fluids outside </a:t>
            </a:r>
            <a:r>
              <a:rPr lang="en-US" dirty="0" smtClean="0"/>
              <a:t>cells</a:t>
            </a:r>
            <a:endParaRPr lang="en-US" dirty="0"/>
          </a:p>
          <a:p>
            <a:pPr lvl="1">
              <a:buClr>
                <a:srgbClr val="FF0000"/>
              </a:buClr>
            </a:pPr>
            <a:r>
              <a:rPr lang="en-US" dirty="0"/>
              <a:t>About </a:t>
            </a:r>
            <a:r>
              <a:rPr lang="en-US" dirty="0">
                <a:solidFill>
                  <a:srgbClr val="000099"/>
                </a:solidFill>
              </a:rPr>
              <a:t>20%</a:t>
            </a:r>
            <a:r>
              <a:rPr lang="en-US" dirty="0"/>
              <a:t> of total body weight</a:t>
            </a:r>
          </a:p>
          <a:p>
            <a:pPr lvl="1">
              <a:buClr>
                <a:srgbClr val="FF0000"/>
              </a:buClr>
            </a:pPr>
            <a:r>
              <a:rPr lang="en-US" dirty="0" err="1"/>
              <a:t>Subcompartments</a:t>
            </a:r>
            <a:endParaRPr lang="en-US" dirty="0"/>
          </a:p>
          <a:p>
            <a:pPr lvl="2"/>
            <a:r>
              <a:rPr lang="en-US" dirty="0"/>
              <a:t>Interstitial fluid and plasma; lymph, CSF, synovial fluid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099">
                                            <p:txEl>
                                              <p:pRg st="0" end="0"/>
                                            </p:txEl>
                                          </p:spTgt>
                                        </p:tgtEl>
                                        <p:attrNameLst>
                                          <p:attrName>ppt_c</p:attrName>
                                        </p:attrNameLst>
                                      </p:cBhvr>
                                      <p:to>
                                        <a:srgbClr val="99CCFF"/>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099">
                                            <p:txEl>
                                              <p:pRg st="1" end="1"/>
                                            </p:txEl>
                                          </p:spTgt>
                                        </p:tgtEl>
                                        <p:attrNameLst>
                                          <p:attrName>ppt_c</p:attrName>
                                        </p:attrNameLst>
                                      </p:cBhvr>
                                      <p:to>
                                        <a:srgbClr val="99CCFF"/>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anim calcmode="lin" valueType="num">
                                      <p:cBhvr additive="base">
                                        <p:cTn id="19" dur="500" fill="hold"/>
                                        <p:tgtEl>
                                          <p:spTgt spid="409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099">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099">
                                            <p:txEl>
                                              <p:pRg st="2" end="2"/>
                                            </p:txEl>
                                          </p:spTgt>
                                        </p:tgtEl>
                                        <p:attrNameLst>
                                          <p:attrName>ppt_c</p:attrName>
                                        </p:attrNameLst>
                                      </p:cBhvr>
                                      <p:to>
                                        <a:srgbClr val="99CCFF"/>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099">
                                            <p:txEl>
                                              <p:pRg st="3" end="3"/>
                                            </p:txEl>
                                          </p:spTgt>
                                        </p:tgtEl>
                                        <p:attrNameLst>
                                          <p:attrName>style.visibility</p:attrName>
                                        </p:attrNameLst>
                                      </p:cBhvr>
                                      <p:to>
                                        <p:strVal val="visible"/>
                                      </p:to>
                                    </p:set>
                                    <p:anim calcmode="lin" valueType="num">
                                      <p:cBhvr additive="base">
                                        <p:cTn id="25" dur="500" fill="hold"/>
                                        <p:tgtEl>
                                          <p:spTgt spid="409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099">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099">
                                            <p:txEl>
                                              <p:pRg st="3" end="3"/>
                                            </p:txEl>
                                          </p:spTgt>
                                        </p:tgtEl>
                                        <p:attrNameLst>
                                          <p:attrName>ppt_c</p:attrName>
                                        </p:attrNameLst>
                                      </p:cBhvr>
                                      <p:to>
                                        <a:srgbClr val="99CCFF"/>
                                      </p:to>
                                    </p:animClr>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099">
                                            <p:txEl>
                                              <p:pRg st="4" end="4"/>
                                            </p:txEl>
                                          </p:spTgt>
                                        </p:tgtEl>
                                        <p:attrNameLst>
                                          <p:attrName>style.visibility</p:attrName>
                                        </p:attrNameLst>
                                      </p:cBhvr>
                                      <p:to>
                                        <p:strVal val="visible"/>
                                      </p:to>
                                    </p:set>
                                    <p:anim calcmode="lin" valueType="num">
                                      <p:cBhvr additive="base">
                                        <p:cTn id="31" dur="500" fill="hold"/>
                                        <p:tgtEl>
                                          <p:spTgt spid="4099">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099">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099">
                                            <p:txEl>
                                              <p:pRg st="4" end="4"/>
                                            </p:txEl>
                                          </p:spTgt>
                                        </p:tgtEl>
                                        <p:attrNameLst>
                                          <p:attrName>ppt_c</p:attrName>
                                        </p:attrNameLst>
                                      </p:cBhvr>
                                      <p:to>
                                        <a:srgbClr val="99CCFF"/>
                                      </p:to>
                                    </p:animClr>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099">
                                            <p:txEl>
                                              <p:pRg st="5" end="5"/>
                                            </p:txEl>
                                          </p:spTgt>
                                        </p:tgtEl>
                                        <p:attrNameLst>
                                          <p:attrName>style.visibility</p:attrName>
                                        </p:attrNameLst>
                                      </p:cBhvr>
                                      <p:to>
                                        <p:strVal val="visible"/>
                                      </p:to>
                                    </p:set>
                                    <p:anim calcmode="lin" valueType="num">
                                      <p:cBhvr additive="base">
                                        <p:cTn id="37" dur="500" fill="hold"/>
                                        <p:tgtEl>
                                          <p:spTgt spid="4099">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099">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099">
                                            <p:txEl>
                                              <p:pRg st="5" end="5"/>
                                            </p:txEl>
                                          </p:spTgt>
                                        </p:tgtEl>
                                        <p:attrNameLst>
                                          <p:attrName>ppt_c</p:attrName>
                                        </p:attrNameLst>
                                      </p:cBhvr>
                                      <p:to>
                                        <a:srgbClr val="99CCFF"/>
                                      </p:to>
                                    </p:animClr>
                                  </p:sub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4099">
                                            <p:txEl>
                                              <p:pRg st="6" end="6"/>
                                            </p:txEl>
                                          </p:spTgt>
                                        </p:tgtEl>
                                        <p:attrNameLst>
                                          <p:attrName>style.visibility</p:attrName>
                                        </p:attrNameLst>
                                      </p:cBhvr>
                                      <p:to>
                                        <p:strVal val="visible"/>
                                      </p:to>
                                    </p:set>
                                    <p:anim calcmode="lin" valueType="num">
                                      <p:cBhvr additive="base">
                                        <p:cTn id="43" dur="500" fill="hold"/>
                                        <p:tgtEl>
                                          <p:spTgt spid="4099">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4099">
                                            <p:txEl>
                                              <p:pRg st="6" end="6"/>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099">
                                            <p:txEl>
                                              <p:pRg st="6" end="6"/>
                                            </p:txEl>
                                          </p:spTgt>
                                        </p:tgtEl>
                                        <p:attrNameLst>
                                          <p:attrName>ppt_c</p:attrName>
                                        </p:attrNameLst>
                                      </p:cBhvr>
                                      <p:to>
                                        <a:srgbClr val="99CCFF"/>
                                      </p:to>
                                    </p:animClr>
                                  </p:sub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4099">
                                            <p:txEl>
                                              <p:pRg st="7" end="7"/>
                                            </p:txEl>
                                          </p:spTgt>
                                        </p:tgtEl>
                                        <p:attrNameLst>
                                          <p:attrName>style.visibility</p:attrName>
                                        </p:attrNameLst>
                                      </p:cBhvr>
                                      <p:to>
                                        <p:strVal val="visible"/>
                                      </p:to>
                                    </p:set>
                                    <p:anim calcmode="lin" valueType="num">
                                      <p:cBhvr additive="base">
                                        <p:cTn id="49" dur="500" fill="hold"/>
                                        <p:tgtEl>
                                          <p:spTgt spid="4099">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4099">
                                            <p:txEl>
                                              <p:pRg st="7" end="7"/>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099">
                                            <p:txEl>
                                              <p:pRg st="7" end="7"/>
                                            </p:txEl>
                                          </p:spTgt>
                                        </p:tgtEl>
                                        <p:attrNameLst>
                                          <p:attrName>ppt_c</p:attrName>
                                        </p:attrNameLst>
                                      </p:cBhvr>
                                      <p:to>
                                        <a:srgbClr val="99CCFF"/>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bldLvl="3"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152400"/>
            <a:ext cx="8229600" cy="1143000"/>
          </a:xfrm>
        </p:spPr>
        <p:txBody>
          <a:bodyPr/>
          <a:lstStyle/>
          <a:p>
            <a:r>
              <a:rPr lang="en-US"/>
              <a:t>Regulation of Electrolytes in ECF</a:t>
            </a:r>
          </a:p>
        </p:txBody>
      </p:sp>
      <p:sp>
        <p:nvSpPr>
          <p:cNvPr id="13315" name="Rectangle 3"/>
          <p:cNvSpPr>
            <a:spLocks noGrp="1" noChangeArrowheads="1"/>
          </p:cNvSpPr>
          <p:nvPr>
            <p:ph type="body" sz="half" idx="1"/>
          </p:nvPr>
        </p:nvSpPr>
        <p:spPr>
          <a:xfrm>
            <a:off x="685800" y="1447800"/>
            <a:ext cx="3810000" cy="4876800"/>
          </a:xfrm>
        </p:spPr>
        <p:txBody>
          <a:bodyPr/>
          <a:lstStyle/>
          <a:p>
            <a:r>
              <a:rPr lang="en-US" dirty="0"/>
              <a:t>Electrolytes</a:t>
            </a:r>
          </a:p>
          <a:p>
            <a:pPr lvl="1">
              <a:buClr>
                <a:srgbClr val="FF0000"/>
              </a:buClr>
            </a:pPr>
            <a:r>
              <a:rPr lang="en-US" dirty="0"/>
              <a:t>Molecules or ions with an electrical charge</a:t>
            </a:r>
          </a:p>
          <a:p>
            <a:pPr lvl="2"/>
            <a:r>
              <a:rPr lang="en-US" dirty="0"/>
              <a:t>Water ingestion adds electrolytes to body</a:t>
            </a:r>
          </a:p>
          <a:p>
            <a:pPr lvl="2"/>
            <a:r>
              <a:rPr lang="en-US" dirty="0"/>
              <a:t>Kidneys, liver, skin, lungs remove from body</a:t>
            </a:r>
          </a:p>
          <a:p>
            <a:pPr lvl="1">
              <a:buClr>
                <a:srgbClr val="FF0000"/>
              </a:buClr>
            </a:pPr>
            <a:r>
              <a:rPr lang="en-US" dirty="0"/>
              <a:t>Concentration changes only when growing, gaining or losing weight</a:t>
            </a:r>
          </a:p>
        </p:txBody>
      </p:sp>
      <p:sp>
        <p:nvSpPr>
          <p:cNvPr id="13316" name="Rectangle 4"/>
          <p:cNvSpPr>
            <a:spLocks noGrp="1" noChangeArrowheads="1"/>
          </p:cNvSpPr>
          <p:nvPr>
            <p:ph type="body" sz="half" idx="2"/>
          </p:nvPr>
        </p:nvSpPr>
        <p:spPr>
          <a:xfrm>
            <a:off x="4648200" y="1219200"/>
            <a:ext cx="4038600" cy="4800600"/>
          </a:xfrm>
        </p:spPr>
        <p:txBody>
          <a:bodyPr/>
          <a:lstStyle/>
          <a:p>
            <a:pPr>
              <a:lnSpc>
                <a:spcPct val="90000"/>
              </a:lnSpc>
            </a:pPr>
            <a:r>
              <a:rPr lang="en-US"/>
              <a:t>Na</a:t>
            </a:r>
            <a:r>
              <a:rPr lang="en-US" baseline="30000"/>
              <a:t>+</a:t>
            </a:r>
            <a:r>
              <a:rPr lang="en-US"/>
              <a:t> Ions</a:t>
            </a:r>
          </a:p>
          <a:p>
            <a:pPr lvl="1">
              <a:lnSpc>
                <a:spcPct val="90000"/>
              </a:lnSpc>
              <a:buClr>
                <a:srgbClr val="FF0000"/>
              </a:buClr>
            </a:pPr>
            <a:r>
              <a:rPr lang="en-US" sz="2200"/>
              <a:t>Dominant ECF cations</a:t>
            </a:r>
          </a:p>
          <a:p>
            <a:pPr lvl="1">
              <a:lnSpc>
                <a:spcPct val="90000"/>
              </a:lnSpc>
              <a:buClr>
                <a:srgbClr val="FF0000"/>
              </a:buClr>
            </a:pPr>
            <a:r>
              <a:rPr lang="en-US" sz="2200"/>
              <a:t>Responsible for 90-95% of osmotic pressure</a:t>
            </a:r>
          </a:p>
          <a:p>
            <a:pPr>
              <a:lnSpc>
                <a:spcPct val="90000"/>
              </a:lnSpc>
            </a:pPr>
            <a:r>
              <a:rPr lang="en-US"/>
              <a:t>Regulation of Na</a:t>
            </a:r>
            <a:r>
              <a:rPr lang="en-US" baseline="30000"/>
              <a:t>+</a:t>
            </a:r>
            <a:r>
              <a:rPr lang="en-US"/>
              <a:t> ions</a:t>
            </a:r>
          </a:p>
          <a:p>
            <a:pPr lvl="1">
              <a:lnSpc>
                <a:spcPct val="90000"/>
              </a:lnSpc>
              <a:buClr>
                <a:srgbClr val="FF0000"/>
              </a:buClr>
            </a:pPr>
            <a:r>
              <a:rPr lang="en-US" sz="2200"/>
              <a:t>Kidneys major route of excretion</a:t>
            </a:r>
          </a:p>
          <a:p>
            <a:pPr lvl="1">
              <a:lnSpc>
                <a:spcPct val="90000"/>
              </a:lnSpc>
              <a:buClr>
                <a:srgbClr val="FF0000"/>
              </a:buClr>
            </a:pPr>
            <a:r>
              <a:rPr lang="en-US" sz="2200"/>
              <a:t>Small quantities lost in sweat</a:t>
            </a:r>
            <a:endParaRPr lang="en-US"/>
          </a:p>
          <a:p>
            <a:pPr>
              <a:lnSpc>
                <a:spcPct val="90000"/>
              </a:lnSpc>
            </a:pPr>
            <a:r>
              <a:rPr lang="en-US"/>
              <a:t>Terms</a:t>
            </a:r>
          </a:p>
          <a:p>
            <a:pPr lvl="1">
              <a:lnSpc>
                <a:spcPct val="90000"/>
              </a:lnSpc>
              <a:buClr>
                <a:srgbClr val="FF0000"/>
              </a:buClr>
            </a:pPr>
            <a:r>
              <a:rPr lang="en-US" sz="2200"/>
              <a:t>Hypernatremia</a:t>
            </a:r>
          </a:p>
          <a:p>
            <a:pPr lvl="1">
              <a:lnSpc>
                <a:spcPct val="90000"/>
              </a:lnSpc>
              <a:buClr>
                <a:srgbClr val="FF0000"/>
              </a:buClr>
            </a:pPr>
            <a:r>
              <a:rPr lang="en-US" sz="2200"/>
              <a:t>Hyponatremia</a:t>
            </a:r>
            <a:endParaRPr lang="en-US"/>
          </a:p>
        </p:txBody>
      </p:sp>
      <p:sp>
        <p:nvSpPr>
          <p:cNvPr id="2" name="Slide Number Placeholder 1"/>
          <p:cNvSpPr>
            <a:spLocks noGrp="1"/>
          </p:cNvSpPr>
          <p:nvPr>
            <p:ph type="sldNum" sz="quarter" idx="12"/>
          </p:nvPr>
        </p:nvSpPr>
        <p:spPr/>
        <p:txBody>
          <a:bodyPr/>
          <a:lstStyle/>
          <a:p>
            <a:fld id="{723BC520-AE83-471C-8051-A5D42DE7C843}" type="slidenum">
              <a:rPr lang="en-US" smtClean="0"/>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p:txBody>
          <a:bodyPr/>
          <a:lstStyle/>
          <a:p>
            <a:pPr rtl="0" eaLnBrk="1" hangingPunct="1"/>
            <a:r>
              <a:rPr lang="en-US" sz="3600" b="1" dirty="0" smtClean="0">
                <a:solidFill>
                  <a:srgbClr val="FF0000"/>
                </a:solidFill>
              </a:rPr>
              <a:t>Control of body fluids</a:t>
            </a:r>
          </a:p>
        </p:txBody>
      </p:sp>
      <p:sp>
        <p:nvSpPr>
          <p:cNvPr id="165891" name="Rectangle 3"/>
          <p:cNvSpPr>
            <a:spLocks noGrp="1" noChangeArrowheads="1"/>
          </p:cNvSpPr>
          <p:nvPr>
            <p:ph type="body" idx="1"/>
          </p:nvPr>
        </p:nvSpPr>
        <p:spPr>
          <a:xfrm>
            <a:off x="663575" y="1935163"/>
            <a:ext cx="8229600" cy="4302125"/>
          </a:xfrm>
        </p:spPr>
        <p:txBody>
          <a:bodyPr/>
          <a:lstStyle/>
          <a:p>
            <a:pPr algn="l" rtl="0" eaLnBrk="1" hangingPunct="1"/>
            <a:r>
              <a:rPr lang="en-US" sz="2800" dirty="0" smtClean="0"/>
              <a:t>Thirst</a:t>
            </a:r>
          </a:p>
          <a:p>
            <a:pPr algn="l" rtl="0" eaLnBrk="1" hangingPunct="1"/>
            <a:r>
              <a:rPr lang="en-US" sz="2800" dirty="0" smtClean="0"/>
              <a:t>Sweating</a:t>
            </a:r>
          </a:p>
          <a:p>
            <a:pPr algn="l" rtl="0" eaLnBrk="1" hangingPunct="1"/>
            <a:r>
              <a:rPr lang="en-US" sz="2800" dirty="0" smtClean="0"/>
              <a:t>Renal control (</a:t>
            </a:r>
            <a:r>
              <a:rPr lang="en-US" sz="2800" dirty="0" err="1" smtClean="0"/>
              <a:t>aldosterone</a:t>
            </a:r>
            <a:r>
              <a:rPr lang="en-US" sz="2800" dirty="0" smtClean="0"/>
              <a:t>)</a:t>
            </a:r>
          </a:p>
          <a:p>
            <a:pPr algn="l" rtl="0" eaLnBrk="1" hangingPunct="1"/>
            <a:r>
              <a:rPr lang="en-US" sz="2800" dirty="0" smtClean="0"/>
              <a:t>Neuronal (</a:t>
            </a:r>
            <a:r>
              <a:rPr lang="en-US" sz="2800" dirty="0" err="1" smtClean="0"/>
              <a:t>osmoreceptors</a:t>
            </a:r>
            <a:r>
              <a:rPr lang="en-US" sz="2800" dirty="0" smtClean="0"/>
              <a:t>, </a:t>
            </a:r>
            <a:r>
              <a:rPr lang="en-US" sz="2800" dirty="0" err="1" smtClean="0"/>
              <a:t>baroreceptors</a:t>
            </a:r>
            <a:r>
              <a:rPr lang="en-US" sz="2800" dirty="0" smtClean="0"/>
              <a:t>)</a:t>
            </a:r>
          </a:p>
        </p:txBody>
      </p:sp>
      <p:sp>
        <p:nvSpPr>
          <p:cNvPr id="2" name="Slide Number Placeholder 1"/>
          <p:cNvSpPr>
            <a:spLocks noGrp="1"/>
          </p:cNvSpPr>
          <p:nvPr>
            <p:ph type="sldNum" sz="quarter" idx="12"/>
          </p:nvPr>
        </p:nvSpPr>
        <p:spPr/>
        <p:txBody>
          <a:bodyPr/>
          <a:lstStyle/>
          <a:p>
            <a:fld id="{723BC520-AE83-471C-8051-A5D42DE7C843}" type="slidenum">
              <a:rPr lang="en-US" smtClean="0"/>
              <a:t>31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65890"/>
                                        </p:tgtEl>
                                        <p:attrNameLst>
                                          <p:attrName>style.visibility</p:attrName>
                                        </p:attrNameLst>
                                      </p:cBhvr>
                                      <p:to>
                                        <p:strVal val="visible"/>
                                      </p:to>
                                    </p:set>
                                    <p:animEffect transition="in" filter="fade">
                                      <p:cBhvr>
                                        <p:cTn id="7" dur="500"/>
                                        <p:tgtEl>
                                          <p:spTgt spid="1658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890"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Grp="1" noChangeArrowheads="1"/>
          </p:cNvSpPr>
          <p:nvPr>
            <p:ph type="title"/>
          </p:nvPr>
        </p:nvSpPr>
        <p:spPr/>
        <p:txBody>
          <a:bodyPr/>
          <a:lstStyle/>
          <a:p>
            <a:pPr rtl="0" eaLnBrk="1" hangingPunct="1"/>
            <a:r>
              <a:rPr lang="en-US" sz="3600" b="1" dirty="0" smtClean="0">
                <a:solidFill>
                  <a:srgbClr val="FF0000"/>
                </a:solidFill>
              </a:rPr>
              <a:t>Dehydration</a:t>
            </a:r>
            <a:endParaRPr lang="en-US" sz="3600" b="1" dirty="0" smtClean="0">
              <a:solidFill>
                <a:srgbClr val="FF0000"/>
              </a:solidFill>
              <a:sym typeface="Symbol" panose="05050102010706020507" pitchFamily="18" charset="2"/>
            </a:endParaRPr>
          </a:p>
        </p:txBody>
      </p:sp>
      <p:sp>
        <p:nvSpPr>
          <p:cNvPr id="246787" name="Rectangle 3"/>
          <p:cNvSpPr>
            <a:spLocks noGrp="1" noChangeArrowheads="1"/>
          </p:cNvSpPr>
          <p:nvPr>
            <p:ph type="body" idx="1"/>
          </p:nvPr>
        </p:nvSpPr>
        <p:spPr>
          <a:xfrm>
            <a:off x="590550" y="1863725"/>
            <a:ext cx="8229600" cy="4660900"/>
          </a:xfrm>
        </p:spPr>
        <p:txBody>
          <a:bodyPr/>
          <a:lstStyle/>
          <a:p>
            <a:pPr algn="l" rtl="0" eaLnBrk="1" hangingPunct="1">
              <a:lnSpc>
                <a:spcPct val="90000"/>
              </a:lnSpc>
            </a:pPr>
            <a:r>
              <a:rPr lang="en-US" sz="2400" dirty="0" smtClean="0"/>
              <a:t>Loss of water from the body, </a:t>
            </a:r>
          </a:p>
          <a:p>
            <a:pPr algn="l" rtl="0" eaLnBrk="1" hangingPunct="1">
              <a:lnSpc>
                <a:spcPct val="90000"/>
              </a:lnSpc>
              <a:buFont typeface="Wingdings" panose="05000000000000000000" pitchFamily="2" charset="2"/>
              <a:buNone/>
            </a:pPr>
            <a:r>
              <a:rPr lang="en-US" sz="2400" dirty="0" smtClean="0"/>
              <a:t>       e.g. vomiting, diarrhea, sweating, &amp; </a:t>
            </a:r>
            <a:r>
              <a:rPr lang="en-US" sz="2400" dirty="0" err="1" smtClean="0"/>
              <a:t>polyuria</a:t>
            </a:r>
            <a:r>
              <a:rPr lang="en-US" sz="2400" dirty="0" smtClean="0"/>
              <a:t>.</a:t>
            </a:r>
          </a:p>
          <a:p>
            <a:pPr algn="l" rtl="0" eaLnBrk="1" hangingPunct="1">
              <a:lnSpc>
                <a:spcPct val="90000"/>
              </a:lnSpc>
            </a:pPr>
            <a:r>
              <a:rPr lang="en-US" sz="2400" dirty="0" smtClean="0"/>
              <a:t>Leads to </a:t>
            </a:r>
            <a:r>
              <a:rPr lang="en-US" sz="2400" dirty="0" smtClean="0">
                <a:sym typeface="Symbol" panose="05050102010706020507" pitchFamily="18" charset="2"/>
              </a:rPr>
              <a:t> in both ECF &amp; ICF volumes.</a:t>
            </a:r>
          </a:p>
          <a:p>
            <a:pPr algn="l" rtl="0" eaLnBrk="1" hangingPunct="1">
              <a:lnSpc>
                <a:spcPct val="90000"/>
              </a:lnSpc>
            </a:pPr>
            <a:r>
              <a:rPr lang="en-US" sz="2400" dirty="0" smtClean="0">
                <a:sym typeface="Symbol" panose="05050102010706020507" pitchFamily="18" charset="2"/>
              </a:rPr>
              <a:t> </a:t>
            </a:r>
            <a:r>
              <a:rPr lang="en-US" sz="2400" dirty="0" err="1" smtClean="0">
                <a:sym typeface="Symbol" panose="05050102010706020507" pitchFamily="18" charset="2"/>
              </a:rPr>
              <a:t>osmolarity</a:t>
            </a:r>
            <a:r>
              <a:rPr lang="en-US" sz="2400" dirty="0" smtClean="0">
                <a:sym typeface="Symbol" panose="05050102010706020507" pitchFamily="18" charset="2"/>
              </a:rPr>
              <a:t> in both ECF &amp; ICF.</a:t>
            </a:r>
          </a:p>
          <a:p>
            <a:pPr algn="l" rtl="0" eaLnBrk="1" hangingPunct="1">
              <a:lnSpc>
                <a:spcPct val="90000"/>
              </a:lnSpc>
            </a:pPr>
            <a:r>
              <a:rPr lang="en-US" sz="2400" dirty="0" smtClean="0">
                <a:sym typeface="Symbol" panose="05050102010706020507" pitchFamily="18" charset="2"/>
              </a:rPr>
              <a:t>General signs:</a:t>
            </a:r>
          </a:p>
          <a:p>
            <a:pPr algn="l" rtl="0" eaLnBrk="1" hangingPunct="1">
              <a:lnSpc>
                <a:spcPct val="90000"/>
              </a:lnSpc>
              <a:buFont typeface="Wingdings" panose="05000000000000000000" pitchFamily="2" charset="2"/>
              <a:buNone/>
            </a:pPr>
            <a:r>
              <a:rPr lang="en-US" sz="2400" dirty="0" smtClean="0"/>
              <a:t>       - Dry tongue</a:t>
            </a:r>
          </a:p>
          <a:p>
            <a:pPr algn="l" rtl="0" eaLnBrk="1" hangingPunct="1">
              <a:lnSpc>
                <a:spcPct val="90000"/>
              </a:lnSpc>
              <a:buFont typeface="Wingdings" panose="05000000000000000000" pitchFamily="2" charset="2"/>
              <a:buNone/>
            </a:pPr>
            <a:r>
              <a:rPr lang="en-US" sz="2400" dirty="0" smtClean="0"/>
              <a:t>       - loss of skin elasticity</a:t>
            </a:r>
          </a:p>
          <a:p>
            <a:pPr algn="l" rtl="0" eaLnBrk="1" hangingPunct="1">
              <a:lnSpc>
                <a:spcPct val="90000"/>
              </a:lnSpc>
              <a:buFont typeface="Wingdings" panose="05000000000000000000" pitchFamily="2" charset="2"/>
              <a:buNone/>
            </a:pPr>
            <a:r>
              <a:rPr lang="en-US" sz="2400" dirty="0" smtClean="0"/>
              <a:t>       - soft eyeballs (due to lowering of intraocular tension)</a:t>
            </a:r>
          </a:p>
          <a:p>
            <a:pPr algn="l" rtl="0" eaLnBrk="1" hangingPunct="1">
              <a:lnSpc>
                <a:spcPct val="90000"/>
              </a:lnSpc>
              <a:buFont typeface="Wingdings" panose="05000000000000000000" pitchFamily="2" charset="2"/>
              <a:buNone/>
            </a:pPr>
            <a:r>
              <a:rPr lang="en-US" sz="2400" dirty="0" smtClean="0"/>
              <a:t>       - </a:t>
            </a:r>
            <a:r>
              <a:rPr lang="en-US" sz="2400" dirty="0" smtClean="0">
                <a:sym typeface="Symbol" panose="05050102010706020507" pitchFamily="18" charset="2"/>
              </a:rPr>
              <a:t></a:t>
            </a:r>
            <a:r>
              <a:rPr lang="en-US" sz="2400" dirty="0" smtClean="0"/>
              <a:t> blood pressure (if </a:t>
            </a:r>
            <a:r>
              <a:rPr lang="en-US" sz="2400" dirty="0" smtClean="0">
                <a:sym typeface="Symbol" panose="05050102010706020507" pitchFamily="18" charset="2"/>
              </a:rPr>
              <a:t> </a:t>
            </a:r>
            <a:r>
              <a:rPr lang="en-US" sz="2400" dirty="0" smtClean="0"/>
              <a:t>4-6L loss) </a:t>
            </a:r>
          </a:p>
          <a:p>
            <a:pPr algn="l" rtl="0" eaLnBrk="1" hangingPunct="1">
              <a:lnSpc>
                <a:spcPct val="90000"/>
              </a:lnSpc>
              <a:buFont typeface="Wingdings" panose="05000000000000000000" pitchFamily="2" charset="2"/>
              <a:buNone/>
            </a:pPr>
            <a:r>
              <a:rPr lang="en-US" sz="2400" dirty="0" smtClean="0"/>
              <a:t>       - </a:t>
            </a:r>
            <a:r>
              <a:rPr lang="en-US" sz="2400" dirty="0" smtClean="0">
                <a:sym typeface="Symbol" panose="05050102010706020507" pitchFamily="18" charset="2"/>
              </a:rPr>
              <a:t> </a:t>
            </a:r>
            <a:r>
              <a:rPr lang="en-US" sz="2400" dirty="0" err="1" smtClean="0">
                <a:sym typeface="Symbol" panose="05050102010706020507" pitchFamily="18" charset="2"/>
              </a:rPr>
              <a:t>Hb</a:t>
            </a:r>
            <a:r>
              <a:rPr lang="en-US" sz="2400" dirty="0" smtClean="0">
                <a:sym typeface="Symbol" panose="05050102010706020507" pitchFamily="18" charset="2"/>
              </a:rPr>
              <a:t>, &amp;  </a:t>
            </a:r>
            <a:r>
              <a:rPr lang="en-US" sz="2400" dirty="0" err="1" smtClean="0">
                <a:sym typeface="Symbol" panose="05050102010706020507" pitchFamily="18" charset="2"/>
              </a:rPr>
              <a:t>Hct</a:t>
            </a:r>
            <a:r>
              <a:rPr lang="en-US" sz="2400" dirty="0" smtClean="0">
                <a:sym typeface="Symbol" panose="05050102010706020507" pitchFamily="18" charset="2"/>
              </a:rPr>
              <a:t> (packed cell volume)</a:t>
            </a:r>
          </a:p>
          <a:p>
            <a:pPr algn="l" rtl="0" eaLnBrk="1" hangingPunct="1">
              <a:lnSpc>
                <a:spcPct val="90000"/>
              </a:lnSpc>
            </a:pPr>
            <a:r>
              <a:rPr lang="en-US" sz="2400" dirty="0" smtClean="0">
                <a:sym typeface="Symbol" panose="05050102010706020507" pitchFamily="18" charset="2"/>
              </a:rPr>
              <a:t>Treated w fluid replacement (orally, or IV).</a:t>
            </a:r>
          </a:p>
        </p:txBody>
      </p:sp>
      <p:sp>
        <p:nvSpPr>
          <p:cNvPr id="2" name="Slide Number Placeholder 1"/>
          <p:cNvSpPr>
            <a:spLocks noGrp="1"/>
          </p:cNvSpPr>
          <p:nvPr>
            <p:ph type="sldNum" sz="quarter" idx="12"/>
          </p:nvPr>
        </p:nvSpPr>
        <p:spPr/>
        <p:txBody>
          <a:bodyPr/>
          <a:lstStyle/>
          <a:p>
            <a:fld id="{723BC520-AE83-471C-8051-A5D42DE7C843}" type="slidenum">
              <a:rPr lang="en-US" smtClean="0"/>
              <a:t>32</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ext Box 2"/>
          <p:cNvSpPr txBox="1">
            <a:spLocks noChangeArrowheads="1"/>
          </p:cNvSpPr>
          <p:nvPr/>
        </p:nvSpPr>
        <p:spPr bwMode="auto">
          <a:xfrm>
            <a:off x="0" y="0"/>
            <a:ext cx="9144000" cy="579438"/>
          </a:xfrm>
          <a:prstGeom prst="rect">
            <a:avLst/>
          </a:prstGeom>
          <a:noFill/>
          <a:ln w="9525">
            <a:noFill/>
            <a:miter lim="800000"/>
          </a:ln>
        </p:spPr>
        <p:txBody>
          <a:bodyPr>
            <a:spAutoFit/>
          </a:bodyPr>
          <a:lstStyle/>
          <a:p>
            <a:pPr algn="ctr">
              <a:spcBef>
                <a:spcPct val="50000"/>
              </a:spcBef>
            </a:pPr>
            <a:r>
              <a:rPr kumimoji="1" lang="en-US" altLang="zh-CN" sz="3200" dirty="0" smtClean="0">
                <a:latin typeface="Times New Roman" panose="02020603050405020304" pitchFamily="18" charset="0"/>
              </a:rPr>
              <a:t> </a:t>
            </a:r>
            <a:r>
              <a:rPr kumimoji="1" lang="en-US" altLang="zh-CN" sz="3200" dirty="0">
                <a:latin typeface="Times New Roman" panose="02020603050405020304" pitchFamily="18" charset="0"/>
              </a:rPr>
              <a:t>Internal Environment and Homeostasis</a:t>
            </a:r>
          </a:p>
        </p:txBody>
      </p:sp>
      <p:sp>
        <p:nvSpPr>
          <p:cNvPr id="9220" name="Line 3"/>
          <p:cNvSpPr>
            <a:spLocks noChangeShapeType="1"/>
          </p:cNvSpPr>
          <p:nvPr/>
        </p:nvSpPr>
        <p:spPr bwMode="auto">
          <a:xfrm>
            <a:off x="1350963" y="2381250"/>
            <a:ext cx="6677025" cy="0"/>
          </a:xfrm>
          <a:prstGeom prst="line">
            <a:avLst/>
          </a:prstGeom>
          <a:noFill/>
          <a:ln w="28575">
            <a:solidFill>
              <a:schemeClr val="tx1"/>
            </a:solidFill>
            <a:round/>
          </a:ln>
        </p:spPr>
        <p:txBody>
          <a:bodyPr wrap="none" anchor="ctr"/>
          <a:lstStyle/>
          <a:p>
            <a:endParaRPr lang="en-US"/>
          </a:p>
        </p:txBody>
      </p:sp>
      <p:sp>
        <p:nvSpPr>
          <p:cNvPr id="9221" name="Line 4"/>
          <p:cNvSpPr>
            <a:spLocks noChangeShapeType="1"/>
          </p:cNvSpPr>
          <p:nvPr/>
        </p:nvSpPr>
        <p:spPr bwMode="auto">
          <a:xfrm>
            <a:off x="1357313" y="2044700"/>
            <a:ext cx="0" cy="457200"/>
          </a:xfrm>
          <a:prstGeom prst="line">
            <a:avLst/>
          </a:prstGeom>
          <a:noFill/>
          <a:ln w="28575">
            <a:solidFill>
              <a:srgbClr val="FF99FF"/>
            </a:solidFill>
            <a:round/>
          </a:ln>
        </p:spPr>
        <p:txBody>
          <a:bodyPr wrap="none" anchor="ctr"/>
          <a:lstStyle/>
          <a:p>
            <a:endParaRPr lang="en-US"/>
          </a:p>
        </p:txBody>
      </p:sp>
      <p:sp>
        <p:nvSpPr>
          <p:cNvPr id="9222" name="Line 5"/>
          <p:cNvSpPr>
            <a:spLocks noChangeShapeType="1"/>
          </p:cNvSpPr>
          <p:nvPr/>
        </p:nvSpPr>
        <p:spPr bwMode="auto">
          <a:xfrm>
            <a:off x="1392238" y="2044700"/>
            <a:ext cx="0" cy="0"/>
          </a:xfrm>
          <a:prstGeom prst="line">
            <a:avLst/>
          </a:prstGeom>
          <a:noFill/>
          <a:ln w="28575">
            <a:solidFill>
              <a:schemeClr val="tx1"/>
            </a:solidFill>
            <a:round/>
          </a:ln>
        </p:spPr>
        <p:txBody>
          <a:bodyPr wrap="none" anchor="ctr"/>
          <a:lstStyle/>
          <a:p>
            <a:endParaRPr lang="en-US"/>
          </a:p>
        </p:txBody>
      </p:sp>
      <p:sp>
        <p:nvSpPr>
          <p:cNvPr id="9223" name="Freeform 6"/>
          <p:cNvSpPr/>
          <p:nvPr/>
        </p:nvSpPr>
        <p:spPr bwMode="auto">
          <a:xfrm>
            <a:off x="1373188" y="2030413"/>
            <a:ext cx="52387" cy="17462"/>
          </a:xfrm>
          <a:custGeom>
            <a:avLst/>
            <a:gdLst>
              <a:gd name="T0" fmla="*/ 33 w 33"/>
              <a:gd name="T1" fmla="*/ 11 h 11"/>
              <a:gd name="T2" fmla="*/ 0 w 33"/>
              <a:gd name="T3" fmla="*/ 0 h 11"/>
              <a:gd name="T4" fmla="*/ 33 w 33"/>
              <a:gd name="T5" fmla="*/ 11 h 11"/>
              <a:gd name="T6" fmla="*/ 0 60000 65536"/>
              <a:gd name="T7" fmla="*/ 0 60000 65536"/>
              <a:gd name="T8" fmla="*/ 0 60000 65536"/>
              <a:gd name="T9" fmla="*/ 0 w 33"/>
              <a:gd name="T10" fmla="*/ 0 h 11"/>
              <a:gd name="T11" fmla="*/ 33 w 33"/>
              <a:gd name="T12" fmla="*/ 11 h 11"/>
            </a:gdLst>
            <a:ahLst/>
            <a:cxnLst>
              <a:cxn ang="T6">
                <a:pos x="T0" y="T1"/>
              </a:cxn>
              <a:cxn ang="T7">
                <a:pos x="T2" y="T3"/>
              </a:cxn>
              <a:cxn ang="T8">
                <a:pos x="T4" y="T5"/>
              </a:cxn>
            </a:cxnLst>
            <a:rect l="T9" t="T10" r="T11" b="T12"/>
            <a:pathLst>
              <a:path w="33" h="11">
                <a:moveTo>
                  <a:pt x="33" y="11"/>
                </a:moveTo>
                <a:cubicBezTo>
                  <a:pt x="22" y="7"/>
                  <a:pt x="0" y="0"/>
                  <a:pt x="0" y="0"/>
                </a:cubicBezTo>
                <a:cubicBezTo>
                  <a:pt x="0" y="0"/>
                  <a:pt x="22" y="7"/>
                  <a:pt x="33" y="11"/>
                </a:cubicBezTo>
                <a:close/>
              </a:path>
            </a:pathLst>
          </a:custGeom>
          <a:solidFill>
            <a:schemeClr val="accent1"/>
          </a:solidFill>
          <a:ln w="9525">
            <a:solidFill>
              <a:schemeClr val="tx1"/>
            </a:solidFill>
            <a:round/>
          </a:ln>
        </p:spPr>
        <p:txBody>
          <a:bodyPr wrap="none" anchor="ctr"/>
          <a:lstStyle/>
          <a:p>
            <a:endParaRPr lang="en-US"/>
          </a:p>
        </p:txBody>
      </p:sp>
      <p:sp>
        <p:nvSpPr>
          <p:cNvPr id="9224" name="Line 7"/>
          <p:cNvSpPr>
            <a:spLocks noChangeShapeType="1"/>
          </p:cNvSpPr>
          <p:nvPr/>
        </p:nvSpPr>
        <p:spPr bwMode="auto">
          <a:xfrm flipH="1">
            <a:off x="8021638" y="2076450"/>
            <a:ext cx="0" cy="425450"/>
          </a:xfrm>
          <a:prstGeom prst="line">
            <a:avLst/>
          </a:prstGeom>
          <a:noFill/>
          <a:ln w="28575">
            <a:solidFill>
              <a:srgbClr val="FF99FF"/>
            </a:solidFill>
            <a:round/>
          </a:ln>
        </p:spPr>
        <p:txBody>
          <a:bodyPr wrap="none" anchor="ctr"/>
          <a:lstStyle/>
          <a:p>
            <a:endParaRPr lang="en-US"/>
          </a:p>
        </p:txBody>
      </p:sp>
      <p:sp>
        <p:nvSpPr>
          <p:cNvPr id="2" name="Text Box 8"/>
          <p:cNvSpPr txBox="1">
            <a:spLocks noChangeArrowheads="1"/>
          </p:cNvSpPr>
          <p:nvPr/>
        </p:nvSpPr>
        <p:spPr bwMode="auto">
          <a:xfrm>
            <a:off x="2770188" y="2533650"/>
            <a:ext cx="4752975" cy="641350"/>
          </a:xfrm>
          <a:prstGeom prst="rect">
            <a:avLst/>
          </a:prstGeom>
          <a:noFill/>
          <a:ln w="9525">
            <a:noFill/>
            <a:miter lim="800000"/>
          </a:ln>
          <a:effectLst/>
        </p:spPr>
        <p:txBody>
          <a:bodyPr>
            <a:spAutoFit/>
          </a:bodyPr>
          <a:lstStyle/>
          <a:p>
            <a:pPr eaLnBrk="0" hangingPunct="0">
              <a:defRPr/>
            </a:pPr>
            <a:r>
              <a:rPr lang="th-TH" sz="3600" b="1">
                <a:effectLst>
                  <a:outerShdw blurRad="38100" dist="38100" dir="2700000" algn="tl">
                    <a:srgbClr val="000000"/>
                  </a:outerShdw>
                </a:effectLst>
                <a:latin typeface="Times New Roman" panose="02020603050405020304" pitchFamily="18" charset="0"/>
              </a:rPr>
              <a:t>Interstitial fluid</a:t>
            </a:r>
          </a:p>
        </p:txBody>
      </p:sp>
      <p:sp>
        <p:nvSpPr>
          <p:cNvPr id="9225" name="Text Box 9"/>
          <p:cNvSpPr txBox="1">
            <a:spLocks noChangeArrowheads="1"/>
          </p:cNvSpPr>
          <p:nvPr/>
        </p:nvSpPr>
        <p:spPr bwMode="auto">
          <a:xfrm>
            <a:off x="4065588" y="1924050"/>
            <a:ext cx="3084512" cy="519113"/>
          </a:xfrm>
          <a:prstGeom prst="rect">
            <a:avLst/>
          </a:prstGeom>
          <a:noFill/>
          <a:ln w="9525">
            <a:noFill/>
            <a:miter lim="800000"/>
          </a:ln>
          <a:effectLst/>
        </p:spPr>
        <p:txBody>
          <a:bodyPr>
            <a:spAutoFit/>
          </a:bodyPr>
          <a:lstStyle/>
          <a:p>
            <a:pPr eaLnBrk="0" hangingPunct="0">
              <a:defRPr/>
            </a:pPr>
            <a:r>
              <a:rPr lang="th-TH" sz="2800" b="1">
                <a:effectLst>
                  <a:outerShdw blurRad="38100" dist="38100" dir="2700000" algn="tl">
                    <a:srgbClr val="000000"/>
                  </a:outerShdw>
                </a:effectLst>
                <a:latin typeface="Angsana New" charset="-34"/>
              </a:rPr>
              <a:t>Blood Plasma</a:t>
            </a:r>
            <a:endParaRPr lang="th-TH" sz="2800" b="1">
              <a:solidFill>
                <a:srgbClr val="FFCC99"/>
              </a:solidFill>
              <a:effectLst>
                <a:outerShdw blurRad="38100" dist="38100" dir="2700000" algn="tl">
                  <a:srgbClr val="000000"/>
                </a:outerShdw>
              </a:effectLst>
              <a:latin typeface="Angsana New" charset="-34"/>
            </a:endParaRPr>
          </a:p>
        </p:txBody>
      </p:sp>
      <p:sp>
        <p:nvSpPr>
          <p:cNvPr id="9227" name="Line 10"/>
          <p:cNvSpPr>
            <a:spLocks noChangeShapeType="1"/>
          </p:cNvSpPr>
          <p:nvPr/>
        </p:nvSpPr>
        <p:spPr bwMode="auto">
          <a:xfrm>
            <a:off x="1363663" y="2533650"/>
            <a:ext cx="0" cy="1143000"/>
          </a:xfrm>
          <a:prstGeom prst="line">
            <a:avLst/>
          </a:prstGeom>
          <a:noFill/>
          <a:ln w="28575">
            <a:solidFill>
              <a:srgbClr val="FF99FF"/>
            </a:solidFill>
            <a:round/>
          </a:ln>
        </p:spPr>
        <p:txBody>
          <a:bodyPr wrap="none" anchor="ctr"/>
          <a:lstStyle/>
          <a:p>
            <a:endParaRPr lang="en-US"/>
          </a:p>
        </p:txBody>
      </p:sp>
      <p:sp>
        <p:nvSpPr>
          <p:cNvPr id="9228" name="Line 11"/>
          <p:cNvSpPr>
            <a:spLocks noChangeShapeType="1"/>
          </p:cNvSpPr>
          <p:nvPr/>
        </p:nvSpPr>
        <p:spPr bwMode="auto">
          <a:xfrm>
            <a:off x="8021638" y="2457450"/>
            <a:ext cx="0" cy="1295400"/>
          </a:xfrm>
          <a:prstGeom prst="line">
            <a:avLst/>
          </a:prstGeom>
          <a:noFill/>
          <a:ln w="28575">
            <a:solidFill>
              <a:srgbClr val="FF99FF"/>
            </a:solidFill>
            <a:round/>
          </a:ln>
        </p:spPr>
        <p:txBody>
          <a:bodyPr wrap="none" anchor="ctr"/>
          <a:lstStyle/>
          <a:p>
            <a:endParaRPr lang="en-US"/>
          </a:p>
        </p:txBody>
      </p:sp>
      <p:sp>
        <p:nvSpPr>
          <p:cNvPr id="9229" name="Line 12"/>
          <p:cNvSpPr>
            <a:spLocks noChangeShapeType="1"/>
          </p:cNvSpPr>
          <p:nvPr/>
        </p:nvSpPr>
        <p:spPr bwMode="auto">
          <a:xfrm>
            <a:off x="1368425" y="3676650"/>
            <a:ext cx="0" cy="2532063"/>
          </a:xfrm>
          <a:prstGeom prst="line">
            <a:avLst/>
          </a:prstGeom>
          <a:noFill/>
          <a:ln w="28575">
            <a:solidFill>
              <a:srgbClr val="FF99FF"/>
            </a:solidFill>
            <a:round/>
          </a:ln>
        </p:spPr>
        <p:txBody>
          <a:bodyPr wrap="none" anchor="ctr"/>
          <a:lstStyle/>
          <a:p>
            <a:endParaRPr lang="en-US"/>
          </a:p>
        </p:txBody>
      </p:sp>
      <p:sp>
        <p:nvSpPr>
          <p:cNvPr id="9230" name="Line 13"/>
          <p:cNvSpPr>
            <a:spLocks noChangeShapeType="1"/>
          </p:cNvSpPr>
          <p:nvPr/>
        </p:nvSpPr>
        <p:spPr bwMode="auto">
          <a:xfrm>
            <a:off x="8021638" y="3711575"/>
            <a:ext cx="0" cy="2479675"/>
          </a:xfrm>
          <a:prstGeom prst="line">
            <a:avLst/>
          </a:prstGeom>
          <a:noFill/>
          <a:ln w="28575">
            <a:solidFill>
              <a:srgbClr val="FF99FF"/>
            </a:solidFill>
            <a:round/>
          </a:ln>
        </p:spPr>
        <p:txBody>
          <a:bodyPr wrap="none" anchor="ctr"/>
          <a:lstStyle/>
          <a:p>
            <a:endParaRPr lang="en-US"/>
          </a:p>
        </p:txBody>
      </p:sp>
      <p:sp>
        <p:nvSpPr>
          <p:cNvPr id="9231" name="Line 14"/>
          <p:cNvSpPr>
            <a:spLocks noChangeShapeType="1"/>
          </p:cNvSpPr>
          <p:nvPr/>
        </p:nvSpPr>
        <p:spPr bwMode="auto">
          <a:xfrm>
            <a:off x="1398588" y="3371850"/>
            <a:ext cx="6629400" cy="0"/>
          </a:xfrm>
          <a:prstGeom prst="line">
            <a:avLst/>
          </a:prstGeom>
          <a:noFill/>
          <a:ln w="28575">
            <a:solidFill>
              <a:srgbClr val="FFCC99"/>
            </a:solidFill>
            <a:round/>
          </a:ln>
        </p:spPr>
        <p:txBody>
          <a:bodyPr wrap="none" anchor="ctr"/>
          <a:lstStyle/>
          <a:p>
            <a:endParaRPr lang="en-US"/>
          </a:p>
        </p:txBody>
      </p:sp>
      <p:sp>
        <p:nvSpPr>
          <p:cNvPr id="3" name="Text Box 15"/>
          <p:cNvSpPr txBox="1">
            <a:spLocks noChangeArrowheads="1"/>
          </p:cNvSpPr>
          <p:nvPr/>
        </p:nvSpPr>
        <p:spPr bwMode="auto">
          <a:xfrm>
            <a:off x="2160588" y="4057650"/>
            <a:ext cx="5334000" cy="701675"/>
          </a:xfrm>
          <a:prstGeom prst="rect">
            <a:avLst/>
          </a:prstGeom>
          <a:noFill/>
          <a:ln w="9525">
            <a:noFill/>
            <a:miter lim="800000"/>
          </a:ln>
          <a:effectLst/>
        </p:spPr>
        <p:txBody>
          <a:bodyPr>
            <a:spAutoFit/>
          </a:bodyPr>
          <a:lstStyle/>
          <a:p>
            <a:pPr eaLnBrk="0" hangingPunct="0">
              <a:defRPr/>
            </a:pPr>
            <a:r>
              <a:rPr lang="th-TH" sz="4000" b="1">
                <a:effectLst>
                  <a:outerShdw blurRad="38100" dist="38100" dir="2700000" algn="tl">
                    <a:srgbClr val="000000"/>
                  </a:outerShdw>
                </a:effectLst>
                <a:latin typeface="Times New Roman" panose="02020603050405020304" pitchFamily="18" charset="0"/>
              </a:rPr>
              <a:t>Intracellular fluid</a:t>
            </a:r>
          </a:p>
        </p:txBody>
      </p:sp>
      <p:sp>
        <p:nvSpPr>
          <p:cNvPr id="9233" name="Line 16"/>
          <p:cNvSpPr>
            <a:spLocks noChangeShapeType="1"/>
          </p:cNvSpPr>
          <p:nvPr/>
        </p:nvSpPr>
        <p:spPr bwMode="auto">
          <a:xfrm>
            <a:off x="1350963" y="2076450"/>
            <a:ext cx="6677025" cy="0"/>
          </a:xfrm>
          <a:prstGeom prst="line">
            <a:avLst/>
          </a:prstGeom>
          <a:noFill/>
          <a:ln w="28575">
            <a:solidFill>
              <a:srgbClr val="FF99FF"/>
            </a:solidFill>
            <a:round/>
          </a:ln>
        </p:spPr>
        <p:txBody>
          <a:bodyPr wrap="none" anchor="ctr"/>
          <a:lstStyle/>
          <a:p>
            <a:endParaRPr lang="en-US"/>
          </a:p>
        </p:txBody>
      </p:sp>
      <p:sp>
        <p:nvSpPr>
          <p:cNvPr id="9234" name="Line 17"/>
          <p:cNvSpPr>
            <a:spLocks noChangeShapeType="1"/>
          </p:cNvSpPr>
          <p:nvPr/>
        </p:nvSpPr>
        <p:spPr bwMode="auto">
          <a:xfrm>
            <a:off x="1322388" y="6191250"/>
            <a:ext cx="6677025" cy="0"/>
          </a:xfrm>
          <a:prstGeom prst="line">
            <a:avLst/>
          </a:prstGeom>
          <a:noFill/>
          <a:ln w="28575">
            <a:solidFill>
              <a:srgbClr val="FF99FF"/>
            </a:solidFill>
            <a:round/>
          </a:ln>
        </p:spPr>
        <p:txBody>
          <a:bodyPr wrap="none" anchor="ctr"/>
          <a:lstStyle/>
          <a:p>
            <a:endParaRPr lang="en-US"/>
          </a:p>
        </p:txBody>
      </p:sp>
      <p:sp>
        <p:nvSpPr>
          <p:cNvPr id="4" name="Text Box 18"/>
          <p:cNvSpPr txBox="1">
            <a:spLocks noChangeArrowheads="1"/>
          </p:cNvSpPr>
          <p:nvPr/>
        </p:nvSpPr>
        <p:spPr bwMode="auto">
          <a:xfrm>
            <a:off x="1295400" y="838200"/>
            <a:ext cx="6019800" cy="579438"/>
          </a:xfrm>
          <a:prstGeom prst="rect">
            <a:avLst/>
          </a:prstGeom>
          <a:noFill/>
          <a:ln w="9525">
            <a:noFill/>
            <a:miter lim="800000"/>
          </a:ln>
          <a:effectLst/>
        </p:spPr>
        <p:txBody>
          <a:bodyPr>
            <a:spAutoFit/>
          </a:bodyPr>
          <a:lstStyle/>
          <a:p>
            <a:pPr algn="ctr" eaLnBrk="0" hangingPunct="0">
              <a:defRPr/>
            </a:pPr>
            <a:r>
              <a:rPr lang="th-TH" sz="3200" b="1">
                <a:solidFill>
                  <a:srgbClr val="FF99FF"/>
                </a:solidFill>
                <a:effectLst>
                  <a:outerShdw blurRad="38100" dist="38100" dir="2700000" algn="tl">
                    <a:srgbClr val="000000"/>
                  </a:outerShdw>
                </a:effectLst>
                <a:latin typeface="Times New Roman" panose="02020603050405020304" pitchFamily="18" charset="0"/>
              </a:rPr>
              <a:t>Total body water = 60 %</a:t>
            </a:r>
            <a:r>
              <a:rPr lang="en-US" sz="3200" b="1">
                <a:solidFill>
                  <a:srgbClr val="FF99FF"/>
                </a:solidFill>
                <a:effectLst>
                  <a:outerShdw blurRad="38100" dist="38100" dir="2700000" algn="tl">
                    <a:srgbClr val="000000"/>
                  </a:outerShdw>
                </a:effectLst>
                <a:latin typeface="Times New Roman" panose="02020603050405020304" pitchFamily="18" charset="0"/>
              </a:rPr>
              <a:t> </a:t>
            </a:r>
            <a:r>
              <a:rPr lang="th-TH" sz="3200" b="1">
                <a:solidFill>
                  <a:srgbClr val="FF99FF"/>
                </a:solidFill>
                <a:effectLst>
                  <a:outerShdw blurRad="38100" dist="38100" dir="2700000" algn="tl">
                    <a:srgbClr val="000000"/>
                  </a:outerShdw>
                </a:effectLst>
                <a:latin typeface="Times New Roman" panose="02020603050405020304" pitchFamily="18" charset="0"/>
              </a:rPr>
              <a:t>BW</a:t>
            </a:r>
          </a:p>
        </p:txBody>
      </p:sp>
      <p:sp>
        <p:nvSpPr>
          <p:cNvPr id="9235" name="Text Box 19"/>
          <p:cNvSpPr txBox="1">
            <a:spLocks noChangeArrowheads="1"/>
          </p:cNvSpPr>
          <p:nvPr/>
        </p:nvSpPr>
        <p:spPr bwMode="auto">
          <a:xfrm>
            <a:off x="3379788" y="4929188"/>
            <a:ext cx="2843212" cy="701675"/>
          </a:xfrm>
          <a:prstGeom prst="rect">
            <a:avLst/>
          </a:prstGeom>
          <a:noFill/>
          <a:ln w="9525">
            <a:noFill/>
            <a:miter lim="800000"/>
          </a:ln>
          <a:effectLst/>
        </p:spPr>
        <p:txBody>
          <a:bodyPr wrap="none">
            <a:spAutoFit/>
          </a:bodyPr>
          <a:lstStyle/>
          <a:p>
            <a:pPr eaLnBrk="0" hangingPunct="0">
              <a:defRPr/>
            </a:pPr>
            <a:r>
              <a:rPr lang="th-TH" sz="4000" b="1">
                <a:effectLst>
                  <a:outerShdw blurRad="38100" dist="38100" dir="2700000" algn="tl">
                    <a:srgbClr val="000000"/>
                  </a:outerShdw>
                </a:effectLst>
                <a:latin typeface="Times New Roman" panose="02020603050405020304" pitchFamily="18" charset="0"/>
              </a:rPr>
              <a:t>=  40 % BW</a:t>
            </a:r>
          </a:p>
        </p:txBody>
      </p:sp>
      <p:sp>
        <p:nvSpPr>
          <p:cNvPr id="9236" name="Text Box 20"/>
          <p:cNvSpPr txBox="1">
            <a:spLocks noChangeArrowheads="1"/>
          </p:cNvSpPr>
          <p:nvPr/>
        </p:nvSpPr>
        <p:spPr bwMode="auto">
          <a:xfrm>
            <a:off x="990600" y="1524000"/>
            <a:ext cx="2593975" cy="457200"/>
          </a:xfrm>
          <a:prstGeom prst="rect">
            <a:avLst/>
          </a:prstGeom>
          <a:noFill/>
          <a:ln w="9525">
            <a:noFill/>
            <a:miter lim="800000"/>
          </a:ln>
          <a:effectLst/>
        </p:spPr>
        <p:txBody>
          <a:bodyPr wrap="none">
            <a:spAutoFit/>
          </a:bodyPr>
          <a:lstStyle/>
          <a:p>
            <a:pPr eaLnBrk="0" hangingPunct="0">
              <a:defRPr/>
            </a:pPr>
            <a:r>
              <a:rPr lang="th-TH" sz="2400" b="1">
                <a:effectLst>
                  <a:outerShdw blurRad="38100" dist="38100" dir="2700000" algn="tl">
                    <a:srgbClr val="000000"/>
                  </a:outerShdw>
                </a:effectLst>
                <a:latin typeface="Times New Roman" panose="02020603050405020304" pitchFamily="18" charset="0"/>
              </a:rPr>
              <a:t>Extracellular fluid</a:t>
            </a:r>
          </a:p>
        </p:txBody>
      </p:sp>
      <p:sp>
        <p:nvSpPr>
          <p:cNvPr id="9238" name="AutoShape 21"/>
          <p:cNvSpPr/>
          <p:nvPr/>
        </p:nvSpPr>
        <p:spPr bwMode="auto">
          <a:xfrm>
            <a:off x="1017588" y="2076450"/>
            <a:ext cx="152400" cy="1295400"/>
          </a:xfrm>
          <a:prstGeom prst="leftBrace">
            <a:avLst>
              <a:gd name="adj1" fmla="val 70833"/>
              <a:gd name="adj2" fmla="val 50000"/>
            </a:avLst>
          </a:prstGeom>
          <a:noFill/>
          <a:ln w="28575">
            <a:solidFill>
              <a:schemeClr val="tx1"/>
            </a:solidFill>
            <a:round/>
          </a:ln>
        </p:spPr>
        <p:txBody>
          <a:bodyPr wrap="none" anchor="ctr"/>
          <a:lstStyle/>
          <a:p>
            <a:endParaRPr lang="en-US"/>
          </a:p>
        </p:txBody>
      </p:sp>
      <p:sp>
        <p:nvSpPr>
          <p:cNvPr id="9239" name="Freeform 22"/>
          <p:cNvSpPr/>
          <p:nvPr/>
        </p:nvSpPr>
        <p:spPr bwMode="auto">
          <a:xfrm>
            <a:off x="712788" y="1619250"/>
            <a:ext cx="304800" cy="1152525"/>
          </a:xfrm>
          <a:custGeom>
            <a:avLst/>
            <a:gdLst>
              <a:gd name="T0" fmla="*/ 124 w 124"/>
              <a:gd name="T1" fmla="*/ 533 h 534"/>
              <a:gd name="T2" fmla="*/ 79 w 124"/>
              <a:gd name="T3" fmla="*/ 478 h 534"/>
              <a:gd name="T4" fmla="*/ 35 w 124"/>
              <a:gd name="T5" fmla="*/ 411 h 534"/>
              <a:gd name="T6" fmla="*/ 35 w 124"/>
              <a:gd name="T7" fmla="*/ 89 h 534"/>
              <a:gd name="T8" fmla="*/ 68 w 124"/>
              <a:gd name="T9" fmla="*/ 0 h 534"/>
              <a:gd name="T10" fmla="*/ 0 60000 65536"/>
              <a:gd name="T11" fmla="*/ 0 60000 65536"/>
              <a:gd name="T12" fmla="*/ 0 60000 65536"/>
              <a:gd name="T13" fmla="*/ 0 60000 65536"/>
              <a:gd name="T14" fmla="*/ 0 60000 65536"/>
              <a:gd name="T15" fmla="*/ 0 w 124"/>
              <a:gd name="T16" fmla="*/ 0 h 534"/>
              <a:gd name="T17" fmla="*/ 124 w 124"/>
              <a:gd name="T18" fmla="*/ 534 h 534"/>
            </a:gdLst>
            <a:ahLst/>
            <a:cxnLst>
              <a:cxn ang="T10">
                <a:pos x="T0" y="T1"/>
              </a:cxn>
              <a:cxn ang="T11">
                <a:pos x="T2" y="T3"/>
              </a:cxn>
              <a:cxn ang="T12">
                <a:pos x="T4" y="T5"/>
              </a:cxn>
              <a:cxn ang="T13">
                <a:pos x="T6" y="T7"/>
              </a:cxn>
              <a:cxn ang="T14">
                <a:pos x="T8" y="T9"/>
              </a:cxn>
            </a:cxnLst>
            <a:rect l="T15" t="T16" r="T17" b="T18"/>
            <a:pathLst>
              <a:path w="124" h="534">
                <a:moveTo>
                  <a:pt x="124" y="533"/>
                </a:moveTo>
                <a:cubicBezTo>
                  <a:pt x="62" y="493"/>
                  <a:pt x="110" y="534"/>
                  <a:pt x="79" y="478"/>
                </a:cubicBezTo>
                <a:cubicBezTo>
                  <a:pt x="66" y="455"/>
                  <a:pt x="35" y="411"/>
                  <a:pt x="35" y="411"/>
                </a:cubicBezTo>
                <a:cubicBezTo>
                  <a:pt x="0" y="282"/>
                  <a:pt x="15" y="356"/>
                  <a:pt x="35" y="89"/>
                </a:cubicBezTo>
                <a:cubicBezTo>
                  <a:pt x="38" y="52"/>
                  <a:pt x="68" y="37"/>
                  <a:pt x="68" y="0"/>
                </a:cubicBezTo>
              </a:path>
            </a:pathLst>
          </a:custGeom>
          <a:noFill/>
          <a:ln w="28575">
            <a:solidFill>
              <a:schemeClr val="tx1"/>
            </a:solidFill>
            <a:round/>
          </a:ln>
        </p:spPr>
        <p:txBody>
          <a:bodyPr wrap="none" anchor="ctr"/>
          <a:lstStyle/>
          <a:p>
            <a:endParaRPr lang="en-US"/>
          </a:p>
        </p:txBody>
      </p:sp>
      <p:sp>
        <p:nvSpPr>
          <p:cNvPr id="5" name="Text Box 23"/>
          <p:cNvSpPr txBox="1">
            <a:spLocks noChangeArrowheads="1"/>
          </p:cNvSpPr>
          <p:nvPr/>
        </p:nvSpPr>
        <p:spPr bwMode="auto">
          <a:xfrm>
            <a:off x="228600" y="4343400"/>
            <a:ext cx="990600" cy="701675"/>
          </a:xfrm>
          <a:prstGeom prst="rect">
            <a:avLst/>
          </a:prstGeom>
          <a:noFill/>
          <a:ln w="9525">
            <a:noFill/>
            <a:miter lim="800000"/>
          </a:ln>
          <a:effectLst/>
        </p:spPr>
        <p:txBody>
          <a:bodyPr>
            <a:spAutoFit/>
          </a:bodyPr>
          <a:lstStyle/>
          <a:p>
            <a:pPr eaLnBrk="0" hangingPunct="0">
              <a:defRPr/>
            </a:pPr>
            <a:r>
              <a:rPr lang="th-TH" sz="3200" b="1">
                <a:solidFill>
                  <a:srgbClr val="FF99FF"/>
                </a:solidFill>
                <a:effectLst>
                  <a:outerShdw blurRad="38100" dist="38100" dir="2700000" algn="tl">
                    <a:srgbClr val="000000"/>
                  </a:outerShdw>
                </a:effectLst>
                <a:latin typeface="Angsana New" charset="-34"/>
              </a:rPr>
              <a:t>2/3</a:t>
            </a:r>
            <a:r>
              <a:rPr lang="th-TH" sz="4000" b="1">
                <a:solidFill>
                  <a:srgbClr val="FF99FF"/>
                </a:solidFill>
                <a:effectLst>
                  <a:outerShdw blurRad="38100" dist="38100" dir="2700000" algn="tl">
                    <a:srgbClr val="000000"/>
                  </a:outerShdw>
                </a:effectLst>
                <a:latin typeface="Angsana New" charset="-34"/>
              </a:rPr>
              <a:t> </a:t>
            </a:r>
          </a:p>
        </p:txBody>
      </p:sp>
      <p:sp>
        <p:nvSpPr>
          <p:cNvPr id="9240" name="Text Box 24"/>
          <p:cNvSpPr txBox="1">
            <a:spLocks noChangeArrowheads="1"/>
          </p:cNvSpPr>
          <p:nvPr/>
        </p:nvSpPr>
        <p:spPr bwMode="auto">
          <a:xfrm>
            <a:off x="228600" y="2514600"/>
            <a:ext cx="838200" cy="701675"/>
          </a:xfrm>
          <a:prstGeom prst="rect">
            <a:avLst/>
          </a:prstGeom>
          <a:noFill/>
          <a:ln w="9525">
            <a:noFill/>
            <a:miter lim="800000"/>
          </a:ln>
          <a:effectLst/>
        </p:spPr>
        <p:txBody>
          <a:bodyPr>
            <a:spAutoFit/>
          </a:bodyPr>
          <a:lstStyle/>
          <a:p>
            <a:pPr eaLnBrk="0" hangingPunct="0">
              <a:defRPr/>
            </a:pPr>
            <a:r>
              <a:rPr lang="th-TH" sz="3200" b="1">
                <a:solidFill>
                  <a:srgbClr val="FF99FF"/>
                </a:solidFill>
                <a:effectLst>
                  <a:outerShdw blurRad="38100" dist="38100" dir="2700000" algn="tl">
                    <a:srgbClr val="000000"/>
                  </a:outerShdw>
                </a:effectLst>
                <a:latin typeface="Angsana New" charset="-34"/>
              </a:rPr>
              <a:t>1/3</a:t>
            </a:r>
            <a:r>
              <a:rPr lang="th-TH" sz="4000" b="1">
                <a:solidFill>
                  <a:srgbClr val="FF99FF"/>
                </a:solidFill>
                <a:effectLst>
                  <a:outerShdw blurRad="38100" dist="38100" dir="2700000" algn="tl">
                    <a:srgbClr val="000000"/>
                  </a:outerShdw>
                </a:effectLst>
                <a:latin typeface="Angsana New" charset="-34"/>
              </a:rPr>
              <a:t> </a:t>
            </a:r>
          </a:p>
        </p:txBody>
      </p:sp>
      <p:sp>
        <p:nvSpPr>
          <p:cNvPr id="9241" name="Text Box 25"/>
          <p:cNvSpPr txBox="1">
            <a:spLocks noChangeArrowheads="1"/>
          </p:cNvSpPr>
          <p:nvPr/>
        </p:nvSpPr>
        <p:spPr bwMode="auto">
          <a:xfrm>
            <a:off x="8153400" y="1828800"/>
            <a:ext cx="869950" cy="641350"/>
          </a:xfrm>
          <a:prstGeom prst="rect">
            <a:avLst/>
          </a:prstGeom>
          <a:noFill/>
          <a:ln w="9525">
            <a:noFill/>
            <a:miter lim="800000"/>
          </a:ln>
          <a:effectLst/>
        </p:spPr>
        <p:txBody>
          <a:bodyPr wrap="none">
            <a:spAutoFit/>
          </a:bodyPr>
          <a:lstStyle/>
          <a:p>
            <a:pPr eaLnBrk="0" hangingPunct="0">
              <a:defRPr/>
            </a:pPr>
            <a:r>
              <a:rPr lang="th-TH" sz="3600" b="1">
                <a:solidFill>
                  <a:srgbClr val="FFCC99"/>
                </a:solidFill>
                <a:effectLst>
                  <a:outerShdw blurRad="38100" dist="38100" dir="2700000" algn="tl">
                    <a:srgbClr val="000000"/>
                  </a:outerShdw>
                </a:effectLst>
                <a:latin typeface="Angsana New" charset="-34"/>
              </a:rPr>
              <a:t>1/5</a:t>
            </a:r>
          </a:p>
        </p:txBody>
      </p:sp>
      <p:sp>
        <p:nvSpPr>
          <p:cNvPr id="9242" name="Text Box 26"/>
          <p:cNvSpPr txBox="1">
            <a:spLocks noChangeArrowheads="1"/>
          </p:cNvSpPr>
          <p:nvPr/>
        </p:nvSpPr>
        <p:spPr bwMode="auto">
          <a:xfrm>
            <a:off x="8104188" y="2590800"/>
            <a:ext cx="869950" cy="641350"/>
          </a:xfrm>
          <a:prstGeom prst="rect">
            <a:avLst/>
          </a:prstGeom>
          <a:noFill/>
          <a:ln w="9525">
            <a:noFill/>
            <a:miter lim="800000"/>
          </a:ln>
          <a:effectLst/>
        </p:spPr>
        <p:txBody>
          <a:bodyPr wrap="none">
            <a:spAutoFit/>
          </a:bodyPr>
          <a:lstStyle/>
          <a:p>
            <a:pPr eaLnBrk="0" hangingPunct="0">
              <a:defRPr/>
            </a:pPr>
            <a:r>
              <a:rPr lang="th-TH" sz="3600" b="1">
                <a:solidFill>
                  <a:srgbClr val="FFCC99"/>
                </a:solidFill>
                <a:effectLst>
                  <a:outerShdw blurRad="38100" dist="38100" dir="2700000" algn="tl">
                    <a:srgbClr val="000000"/>
                  </a:outerShdw>
                </a:effectLst>
                <a:latin typeface="Angsana New" charset="-34"/>
              </a:rPr>
              <a:t>4/5</a:t>
            </a:r>
          </a:p>
        </p:txBody>
      </p:sp>
      <p:sp>
        <p:nvSpPr>
          <p:cNvPr id="6" name="Slide Number Placeholder 5"/>
          <p:cNvSpPr>
            <a:spLocks noGrp="1"/>
          </p:cNvSpPr>
          <p:nvPr>
            <p:ph type="sldNum" sz="quarter" idx="12"/>
          </p:nvPr>
        </p:nvSpPr>
        <p:spPr/>
        <p:txBody>
          <a:bodyPr/>
          <a:lstStyle/>
          <a:p>
            <a:fld id="{723BC520-AE83-471C-8051-A5D42DE7C843}" type="slidenum">
              <a:rPr lang="en-US" smtClean="0"/>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ChangeArrowheads="1"/>
          </p:cNvSpPr>
          <p:nvPr/>
        </p:nvSpPr>
        <p:spPr bwMode="auto">
          <a:xfrm>
            <a:off x="1143000" y="152400"/>
            <a:ext cx="6096000" cy="685800"/>
          </a:xfrm>
          <a:prstGeom prst="rect">
            <a:avLst/>
          </a:prstGeom>
          <a:noFill/>
          <a:ln w="9525">
            <a:noFill/>
            <a:miter lim="800000"/>
          </a:ln>
        </p:spPr>
        <p:txBody>
          <a:bodyPr anchor="b"/>
          <a:lstStyle/>
          <a:p>
            <a:pPr algn="ctr"/>
            <a:r>
              <a:rPr kumimoji="1" lang="th-TH" sz="4000" b="1">
                <a:solidFill>
                  <a:srgbClr val="FF99FF"/>
                </a:solidFill>
                <a:latin typeface="Times New Roman" panose="02020603050405020304" pitchFamily="18" charset="0"/>
              </a:rPr>
              <a:t>Internal environment</a:t>
            </a:r>
            <a:endParaRPr kumimoji="1" lang="th-TH" sz="4000" b="1">
              <a:solidFill>
                <a:schemeClr val="tx2"/>
              </a:solidFill>
              <a:latin typeface="Times New Roman" panose="02020603050405020304" pitchFamily="18" charset="0"/>
            </a:endParaRPr>
          </a:p>
        </p:txBody>
      </p:sp>
      <p:sp>
        <p:nvSpPr>
          <p:cNvPr id="2" name="Rectangle 3"/>
          <p:cNvSpPr>
            <a:spLocks noChangeArrowheads="1"/>
          </p:cNvSpPr>
          <p:nvPr/>
        </p:nvSpPr>
        <p:spPr bwMode="auto">
          <a:xfrm>
            <a:off x="228600" y="5029200"/>
            <a:ext cx="8686800" cy="1143000"/>
          </a:xfrm>
          <a:prstGeom prst="rect">
            <a:avLst/>
          </a:prstGeom>
          <a:noFill/>
          <a:ln w="9525">
            <a:noFill/>
            <a:miter lim="800000"/>
          </a:ln>
        </p:spPr>
        <p:txBody>
          <a:bodyPr/>
          <a:lstStyle/>
          <a:p>
            <a:pPr marL="342900" indent="-342900">
              <a:spcBef>
                <a:spcPct val="20000"/>
              </a:spcBef>
            </a:pPr>
            <a:r>
              <a:rPr kumimoji="1" lang="en-US" sz="3200" b="1">
                <a:latin typeface="Times New Roman" panose="02020603050405020304" pitchFamily="18" charset="0"/>
              </a:rPr>
              <a:t>Extracellular</a:t>
            </a:r>
            <a:r>
              <a:rPr kumimoji="1" lang="th-TH" sz="3200" b="1">
                <a:latin typeface="Times New Roman" panose="02020603050405020304" pitchFamily="18" charset="0"/>
              </a:rPr>
              <a:t> fluid directly baths body cells</a:t>
            </a:r>
          </a:p>
          <a:p>
            <a:pPr marL="342900" indent="-342900">
              <a:spcBef>
                <a:spcPct val="20000"/>
              </a:spcBef>
            </a:pPr>
            <a:r>
              <a:rPr kumimoji="1" lang="th-TH" sz="3200" b="1">
                <a:latin typeface="Times New Roman" panose="02020603050405020304" pitchFamily="18" charset="0"/>
              </a:rPr>
              <a:t>Internal environment = </a:t>
            </a:r>
            <a:r>
              <a:rPr kumimoji="1" lang="en-US" sz="3200" b="1">
                <a:latin typeface="Times New Roman" panose="02020603050405020304" pitchFamily="18" charset="0"/>
              </a:rPr>
              <a:t>Extracellular</a:t>
            </a:r>
            <a:r>
              <a:rPr kumimoji="1" lang="th-TH" sz="3200" b="1">
                <a:latin typeface="Times New Roman" panose="02020603050405020304" pitchFamily="18" charset="0"/>
              </a:rPr>
              <a:t> fluid </a:t>
            </a:r>
          </a:p>
        </p:txBody>
      </p:sp>
      <p:sp>
        <p:nvSpPr>
          <p:cNvPr id="10245" name="Freeform 4"/>
          <p:cNvSpPr/>
          <p:nvPr/>
        </p:nvSpPr>
        <p:spPr bwMode="auto">
          <a:xfrm>
            <a:off x="4876800" y="1130300"/>
            <a:ext cx="669925" cy="2786063"/>
          </a:xfrm>
          <a:custGeom>
            <a:avLst/>
            <a:gdLst>
              <a:gd name="T0" fmla="*/ 267 w 422"/>
              <a:gd name="T1" fmla="*/ 0 h 1755"/>
              <a:gd name="T2" fmla="*/ 344 w 422"/>
              <a:gd name="T3" fmla="*/ 100 h 1755"/>
              <a:gd name="T4" fmla="*/ 367 w 422"/>
              <a:gd name="T5" fmla="*/ 133 h 1755"/>
              <a:gd name="T6" fmla="*/ 389 w 422"/>
              <a:gd name="T7" fmla="*/ 200 h 1755"/>
              <a:gd name="T8" fmla="*/ 400 w 422"/>
              <a:gd name="T9" fmla="*/ 233 h 1755"/>
              <a:gd name="T10" fmla="*/ 322 w 422"/>
              <a:gd name="T11" fmla="*/ 666 h 1755"/>
              <a:gd name="T12" fmla="*/ 278 w 422"/>
              <a:gd name="T13" fmla="*/ 766 h 1755"/>
              <a:gd name="T14" fmla="*/ 200 w 422"/>
              <a:gd name="T15" fmla="*/ 1089 h 1755"/>
              <a:gd name="T16" fmla="*/ 156 w 422"/>
              <a:gd name="T17" fmla="*/ 1289 h 1755"/>
              <a:gd name="T18" fmla="*/ 111 w 422"/>
              <a:gd name="T19" fmla="*/ 1622 h 1755"/>
              <a:gd name="T20" fmla="*/ 56 w 422"/>
              <a:gd name="T21" fmla="*/ 1722 h 1755"/>
              <a:gd name="T22" fmla="*/ 0 w 422"/>
              <a:gd name="T23" fmla="*/ 1755 h 175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22"/>
              <a:gd name="T37" fmla="*/ 0 h 1755"/>
              <a:gd name="T38" fmla="*/ 422 w 422"/>
              <a:gd name="T39" fmla="*/ 1755 h 175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22" h="1755">
                <a:moveTo>
                  <a:pt x="267" y="0"/>
                </a:moveTo>
                <a:cubicBezTo>
                  <a:pt x="321" y="54"/>
                  <a:pt x="288" y="17"/>
                  <a:pt x="344" y="100"/>
                </a:cubicBezTo>
                <a:cubicBezTo>
                  <a:pt x="351" y="111"/>
                  <a:pt x="367" y="133"/>
                  <a:pt x="367" y="133"/>
                </a:cubicBezTo>
                <a:cubicBezTo>
                  <a:pt x="374" y="155"/>
                  <a:pt x="382" y="178"/>
                  <a:pt x="389" y="200"/>
                </a:cubicBezTo>
                <a:cubicBezTo>
                  <a:pt x="393" y="211"/>
                  <a:pt x="400" y="233"/>
                  <a:pt x="400" y="233"/>
                </a:cubicBezTo>
                <a:cubicBezTo>
                  <a:pt x="422" y="366"/>
                  <a:pt x="400" y="548"/>
                  <a:pt x="322" y="666"/>
                </a:cubicBezTo>
                <a:cubicBezTo>
                  <a:pt x="296" y="746"/>
                  <a:pt x="313" y="713"/>
                  <a:pt x="278" y="766"/>
                </a:cubicBezTo>
                <a:cubicBezTo>
                  <a:pt x="243" y="874"/>
                  <a:pt x="220" y="978"/>
                  <a:pt x="200" y="1089"/>
                </a:cubicBezTo>
                <a:cubicBezTo>
                  <a:pt x="188" y="1156"/>
                  <a:pt x="163" y="1220"/>
                  <a:pt x="156" y="1289"/>
                </a:cubicBezTo>
                <a:cubicBezTo>
                  <a:pt x="144" y="1400"/>
                  <a:pt x="147" y="1515"/>
                  <a:pt x="111" y="1622"/>
                </a:cubicBezTo>
                <a:cubicBezTo>
                  <a:pt x="101" y="1651"/>
                  <a:pt x="84" y="1713"/>
                  <a:pt x="56" y="1722"/>
                </a:cubicBezTo>
                <a:cubicBezTo>
                  <a:pt x="12" y="1736"/>
                  <a:pt x="30" y="1725"/>
                  <a:pt x="0" y="1755"/>
                </a:cubicBezTo>
              </a:path>
            </a:pathLst>
          </a:custGeom>
          <a:noFill/>
          <a:ln w="9525">
            <a:solidFill>
              <a:schemeClr val="tx1"/>
            </a:solidFill>
            <a:round/>
          </a:ln>
        </p:spPr>
        <p:txBody>
          <a:bodyPr wrap="none" anchor="ctr"/>
          <a:lstStyle/>
          <a:p>
            <a:endParaRPr lang="en-US"/>
          </a:p>
        </p:txBody>
      </p:sp>
      <p:sp>
        <p:nvSpPr>
          <p:cNvPr id="10246" name="Freeform 5"/>
          <p:cNvSpPr/>
          <p:nvPr/>
        </p:nvSpPr>
        <p:spPr bwMode="auto">
          <a:xfrm>
            <a:off x="5140325" y="1130300"/>
            <a:ext cx="669925" cy="2786063"/>
          </a:xfrm>
          <a:custGeom>
            <a:avLst/>
            <a:gdLst>
              <a:gd name="T0" fmla="*/ 267 w 422"/>
              <a:gd name="T1" fmla="*/ 0 h 1755"/>
              <a:gd name="T2" fmla="*/ 344 w 422"/>
              <a:gd name="T3" fmla="*/ 100 h 1755"/>
              <a:gd name="T4" fmla="*/ 367 w 422"/>
              <a:gd name="T5" fmla="*/ 133 h 1755"/>
              <a:gd name="T6" fmla="*/ 389 w 422"/>
              <a:gd name="T7" fmla="*/ 200 h 1755"/>
              <a:gd name="T8" fmla="*/ 400 w 422"/>
              <a:gd name="T9" fmla="*/ 233 h 1755"/>
              <a:gd name="T10" fmla="*/ 322 w 422"/>
              <a:gd name="T11" fmla="*/ 666 h 1755"/>
              <a:gd name="T12" fmla="*/ 278 w 422"/>
              <a:gd name="T13" fmla="*/ 766 h 1755"/>
              <a:gd name="T14" fmla="*/ 200 w 422"/>
              <a:gd name="T15" fmla="*/ 1089 h 1755"/>
              <a:gd name="T16" fmla="*/ 156 w 422"/>
              <a:gd name="T17" fmla="*/ 1289 h 1755"/>
              <a:gd name="T18" fmla="*/ 111 w 422"/>
              <a:gd name="T19" fmla="*/ 1622 h 1755"/>
              <a:gd name="T20" fmla="*/ 56 w 422"/>
              <a:gd name="T21" fmla="*/ 1722 h 1755"/>
              <a:gd name="T22" fmla="*/ 0 w 422"/>
              <a:gd name="T23" fmla="*/ 1755 h 175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22"/>
              <a:gd name="T37" fmla="*/ 0 h 1755"/>
              <a:gd name="T38" fmla="*/ 422 w 422"/>
              <a:gd name="T39" fmla="*/ 1755 h 175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22" h="1755">
                <a:moveTo>
                  <a:pt x="267" y="0"/>
                </a:moveTo>
                <a:cubicBezTo>
                  <a:pt x="321" y="54"/>
                  <a:pt x="288" y="17"/>
                  <a:pt x="344" y="100"/>
                </a:cubicBezTo>
                <a:cubicBezTo>
                  <a:pt x="351" y="111"/>
                  <a:pt x="367" y="133"/>
                  <a:pt x="367" y="133"/>
                </a:cubicBezTo>
                <a:cubicBezTo>
                  <a:pt x="374" y="155"/>
                  <a:pt x="382" y="178"/>
                  <a:pt x="389" y="200"/>
                </a:cubicBezTo>
                <a:cubicBezTo>
                  <a:pt x="393" y="211"/>
                  <a:pt x="400" y="233"/>
                  <a:pt x="400" y="233"/>
                </a:cubicBezTo>
                <a:cubicBezTo>
                  <a:pt x="422" y="366"/>
                  <a:pt x="400" y="548"/>
                  <a:pt x="322" y="666"/>
                </a:cubicBezTo>
                <a:cubicBezTo>
                  <a:pt x="296" y="746"/>
                  <a:pt x="313" y="713"/>
                  <a:pt x="278" y="766"/>
                </a:cubicBezTo>
                <a:cubicBezTo>
                  <a:pt x="243" y="874"/>
                  <a:pt x="220" y="978"/>
                  <a:pt x="200" y="1089"/>
                </a:cubicBezTo>
                <a:cubicBezTo>
                  <a:pt x="188" y="1156"/>
                  <a:pt x="163" y="1220"/>
                  <a:pt x="156" y="1289"/>
                </a:cubicBezTo>
                <a:cubicBezTo>
                  <a:pt x="144" y="1400"/>
                  <a:pt x="147" y="1515"/>
                  <a:pt x="111" y="1622"/>
                </a:cubicBezTo>
                <a:cubicBezTo>
                  <a:pt x="101" y="1651"/>
                  <a:pt x="84" y="1713"/>
                  <a:pt x="56" y="1722"/>
                </a:cubicBezTo>
                <a:cubicBezTo>
                  <a:pt x="12" y="1736"/>
                  <a:pt x="30" y="1725"/>
                  <a:pt x="0" y="1755"/>
                </a:cubicBezTo>
              </a:path>
            </a:pathLst>
          </a:custGeom>
          <a:noFill/>
          <a:ln w="9525">
            <a:solidFill>
              <a:schemeClr val="tx1"/>
            </a:solidFill>
            <a:round/>
          </a:ln>
        </p:spPr>
        <p:txBody>
          <a:bodyPr wrap="none" anchor="ctr"/>
          <a:lstStyle/>
          <a:p>
            <a:endParaRPr lang="en-US"/>
          </a:p>
        </p:txBody>
      </p:sp>
      <p:sp>
        <p:nvSpPr>
          <p:cNvPr id="10247" name="Oval 6"/>
          <p:cNvSpPr>
            <a:spLocks noChangeArrowheads="1"/>
          </p:cNvSpPr>
          <p:nvPr/>
        </p:nvSpPr>
        <p:spPr bwMode="auto">
          <a:xfrm>
            <a:off x="2895600" y="2273300"/>
            <a:ext cx="1219200" cy="762000"/>
          </a:xfrm>
          <a:prstGeom prst="ellipse">
            <a:avLst/>
          </a:prstGeom>
          <a:solidFill>
            <a:srgbClr val="FFCC99"/>
          </a:solidFill>
          <a:ln w="9525">
            <a:solidFill>
              <a:schemeClr val="tx1"/>
            </a:solidFill>
            <a:round/>
          </a:ln>
        </p:spPr>
        <p:txBody>
          <a:bodyPr wrap="none" anchor="ctr"/>
          <a:lstStyle/>
          <a:p>
            <a:endParaRPr lang="en-US"/>
          </a:p>
        </p:txBody>
      </p:sp>
      <p:sp>
        <p:nvSpPr>
          <p:cNvPr id="10248" name="Oval 7"/>
          <p:cNvSpPr>
            <a:spLocks noChangeArrowheads="1"/>
          </p:cNvSpPr>
          <p:nvPr/>
        </p:nvSpPr>
        <p:spPr bwMode="auto">
          <a:xfrm>
            <a:off x="4343400" y="1358900"/>
            <a:ext cx="990600" cy="914400"/>
          </a:xfrm>
          <a:prstGeom prst="ellipse">
            <a:avLst/>
          </a:prstGeom>
          <a:solidFill>
            <a:srgbClr val="FFCC99"/>
          </a:solidFill>
          <a:ln w="9525">
            <a:solidFill>
              <a:schemeClr val="tx1"/>
            </a:solidFill>
            <a:round/>
          </a:ln>
        </p:spPr>
        <p:txBody>
          <a:bodyPr wrap="none" anchor="ctr"/>
          <a:lstStyle/>
          <a:p>
            <a:endParaRPr lang="en-US"/>
          </a:p>
        </p:txBody>
      </p:sp>
      <p:sp>
        <p:nvSpPr>
          <p:cNvPr id="10249" name="Oval 8"/>
          <p:cNvSpPr>
            <a:spLocks noChangeArrowheads="1"/>
          </p:cNvSpPr>
          <p:nvPr/>
        </p:nvSpPr>
        <p:spPr bwMode="auto">
          <a:xfrm rot="1229243">
            <a:off x="4038600" y="2197100"/>
            <a:ext cx="1066800" cy="609600"/>
          </a:xfrm>
          <a:prstGeom prst="ellipse">
            <a:avLst/>
          </a:prstGeom>
          <a:solidFill>
            <a:srgbClr val="FFCC99"/>
          </a:solidFill>
          <a:ln w="9525">
            <a:solidFill>
              <a:schemeClr val="tx1"/>
            </a:solidFill>
            <a:round/>
          </a:ln>
        </p:spPr>
        <p:txBody>
          <a:bodyPr wrap="none" anchor="ctr"/>
          <a:lstStyle/>
          <a:p>
            <a:endParaRPr lang="en-US"/>
          </a:p>
        </p:txBody>
      </p:sp>
      <p:sp>
        <p:nvSpPr>
          <p:cNvPr id="10250" name="Oval 9"/>
          <p:cNvSpPr>
            <a:spLocks noChangeArrowheads="1"/>
          </p:cNvSpPr>
          <p:nvPr/>
        </p:nvSpPr>
        <p:spPr bwMode="auto">
          <a:xfrm>
            <a:off x="2743200" y="1282700"/>
            <a:ext cx="1600200" cy="914400"/>
          </a:xfrm>
          <a:prstGeom prst="ellipse">
            <a:avLst/>
          </a:prstGeom>
          <a:solidFill>
            <a:srgbClr val="FFCC99"/>
          </a:solidFill>
          <a:ln w="9525">
            <a:solidFill>
              <a:schemeClr val="tx1"/>
            </a:solidFill>
            <a:round/>
          </a:ln>
        </p:spPr>
        <p:txBody>
          <a:bodyPr wrap="none" anchor="ctr"/>
          <a:lstStyle/>
          <a:p>
            <a:pPr algn="ctr" eaLnBrk="0" hangingPunct="0"/>
            <a:endParaRPr lang="th-TH" sz="2800" b="1">
              <a:solidFill>
                <a:schemeClr val="folHlink"/>
              </a:solidFill>
              <a:latin typeface="Angsana New" charset="-34"/>
            </a:endParaRPr>
          </a:p>
        </p:txBody>
      </p:sp>
      <p:sp>
        <p:nvSpPr>
          <p:cNvPr id="10251" name="Oval 10"/>
          <p:cNvSpPr>
            <a:spLocks noChangeArrowheads="1"/>
          </p:cNvSpPr>
          <p:nvPr/>
        </p:nvSpPr>
        <p:spPr bwMode="auto">
          <a:xfrm>
            <a:off x="5562600" y="1435100"/>
            <a:ext cx="76200" cy="228600"/>
          </a:xfrm>
          <a:prstGeom prst="ellipse">
            <a:avLst/>
          </a:prstGeom>
          <a:solidFill>
            <a:srgbClr val="FF0000"/>
          </a:solidFill>
          <a:ln w="9525">
            <a:solidFill>
              <a:schemeClr val="tx1"/>
            </a:solidFill>
            <a:round/>
          </a:ln>
        </p:spPr>
        <p:txBody>
          <a:bodyPr wrap="none" anchor="ctr"/>
          <a:lstStyle/>
          <a:p>
            <a:endParaRPr lang="en-US"/>
          </a:p>
        </p:txBody>
      </p:sp>
      <p:sp>
        <p:nvSpPr>
          <p:cNvPr id="10252" name="Oval 11"/>
          <p:cNvSpPr>
            <a:spLocks noChangeArrowheads="1"/>
          </p:cNvSpPr>
          <p:nvPr/>
        </p:nvSpPr>
        <p:spPr bwMode="auto">
          <a:xfrm>
            <a:off x="5562600" y="1816100"/>
            <a:ext cx="76200" cy="228600"/>
          </a:xfrm>
          <a:prstGeom prst="ellipse">
            <a:avLst/>
          </a:prstGeom>
          <a:solidFill>
            <a:srgbClr val="FF0000"/>
          </a:solidFill>
          <a:ln w="9525">
            <a:solidFill>
              <a:schemeClr val="tx1"/>
            </a:solidFill>
            <a:round/>
          </a:ln>
        </p:spPr>
        <p:txBody>
          <a:bodyPr wrap="none" anchor="ctr"/>
          <a:lstStyle/>
          <a:p>
            <a:endParaRPr lang="en-US"/>
          </a:p>
        </p:txBody>
      </p:sp>
      <p:sp>
        <p:nvSpPr>
          <p:cNvPr id="10253" name="Oval 12"/>
          <p:cNvSpPr>
            <a:spLocks noChangeArrowheads="1"/>
          </p:cNvSpPr>
          <p:nvPr/>
        </p:nvSpPr>
        <p:spPr bwMode="auto">
          <a:xfrm>
            <a:off x="5410200" y="2273300"/>
            <a:ext cx="76200" cy="228600"/>
          </a:xfrm>
          <a:prstGeom prst="ellipse">
            <a:avLst/>
          </a:prstGeom>
          <a:solidFill>
            <a:srgbClr val="FF0000"/>
          </a:solidFill>
          <a:ln w="9525">
            <a:solidFill>
              <a:schemeClr val="tx1"/>
            </a:solidFill>
            <a:round/>
          </a:ln>
        </p:spPr>
        <p:txBody>
          <a:bodyPr wrap="none" anchor="ctr"/>
          <a:lstStyle/>
          <a:p>
            <a:endParaRPr lang="en-US"/>
          </a:p>
        </p:txBody>
      </p:sp>
      <p:sp>
        <p:nvSpPr>
          <p:cNvPr id="10254" name="Oval 13"/>
          <p:cNvSpPr>
            <a:spLocks noChangeArrowheads="1"/>
          </p:cNvSpPr>
          <p:nvPr/>
        </p:nvSpPr>
        <p:spPr bwMode="auto">
          <a:xfrm>
            <a:off x="5257800" y="2806700"/>
            <a:ext cx="76200" cy="228600"/>
          </a:xfrm>
          <a:prstGeom prst="ellipse">
            <a:avLst/>
          </a:prstGeom>
          <a:solidFill>
            <a:srgbClr val="FF0000"/>
          </a:solidFill>
          <a:ln w="9525">
            <a:solidFill>
              <a:schemeClr val="tx1"/>
            </a:solidFill>
            <a:round/>
          </a:ln>
        </p:spPr>
        <p:txBody>
          <a:bodyPr wrap="none" anchor="ctr"/>
          <a:lstStyle/>
          <a:p>
            <a:endParaRPr lang="en-US"/>
          </a:p>
        </p:txBody>
      </p:sp>
      <p:sp>
        <p:nvSpPr>
          <p:cNvPr id="10255" name="Oval 14"/>
          <p:cNvSpPr>
            <a:spLocks noChangeArrowheads="1"/>
          </p:cNvSpPr>
          <p:nvPr/>
        </p:nvSpPr>
        <p:spPr bwMode="auto">
          <a:xfrm>
            <a:off x="5181600" y="3340100"/>
            <a:ext cx="76200" cy="304800"/>
          </a:xfrm>
          <a:prstGeom prst="ellipse">
            <a:avLst/>
          </a:prstGeom>
          <a:solidFill>
            <a:srgbClr val="FF0000"/>
          </a:solidFill>
          <a:ln w="9525">
            <a:solidFill>
              <a:schemeClr val="tx1"/>
            </a:solidFill>
            <a:round/>
          </a:ln>
        </p:spPr>
        <p:txBody>
          <a:bodyPr wrap="none" anchor="ctr"/>
          <a:lstStyle/>
          <a:p>
            <a:endParaRPr lang="en-US"/>
          </a:p>
        </p:txBody>
      </p:sp>
      <p:sp>
        <p:nvSpPr>
          <p:cNvPr id="3" name="Text Box 15"/>
          <p:cNvSpPr txBox="1">
            <a:spLocks noChangeArrowheads="1"/>
          </p:cNvSpPr>
          <p:nvPr/>
        </p:nvSpPr>
        <p:spPr bwMode="auto">
          <a:xfrm>
            <a:off x="6172200" y="1905000"/>
            <a:ext cx="2139950" cy="701675"/>
          </a:xfrm>
          <a:prstGeom prst="rect">
            <a:avLst/>
          </a:prstGeom>
          <a:noFill/>
          <a:ln w="9525">
            <a:noFill/>
            <a:miter lim="800000"/>
          </a:ln>
          <a:effectLst/>
        </p:spPr>
        <p:txBody>
          <a:bodyPr wrap="none">
            <a:spAutoFit/>
          </a:bodyPr>
          <a:lstStyle/>
          <a:p>
            <a:pPr eaLnBrk="0" hangingPunct="0">
              <a:defRPr/>
            </a:pPr>
            <a:r>
              <a:rPr lang="th-TH" sz="2800" b="1">
                <a:effectLst>
                  <a:outerShdw blurRad="38100" dist="38100" dir="2700000" algn="tl">
                    <a:srgbClr val="000000"/>
                  </a:outerShdw>
                </a:effectLst>
                <a:latin typeface="Angsana New" charset="-34"/>
              </a:rPr>
              <a:t> </a:t>
            </a:r>
            <a:r>
              <a:rPr lang="th-TH" sz="4000" b="1">
                <a:effectLst>
                  <a:outerShdw blurRad="38100" dist="38100" dir="2700000" algn="tl">
                    <a:srgbClr val="000000"/>
                  </a:outerShdw>
                </a:effectLst>
                <a:latin typeface="Angsana New" charset="-34"/>
              </a:rPr>
              <a:t> Plasma</a:t>
            </a:r>
            <a:endParaRPr lang="th-TH" sz="2800" b="1">
              <a:effectLst>
                <a:outerShdw blurRad="38100" dist="38100" dir="2700000" algn="tl">
                  <a:srgbClr val="000000"/>
                </a:outerShdw>
              </a:effectLst>
              <a:latin typeface="Angsana New" charset="-34"/>
            </a:endParaRPr>
          </a:p>
        </p:txBody>
      </p:sp>
      <p:sp>
        <p:nvSpPr>
          <p:cNvPr id="10256" name="Text Box 16"/>
          <p:cNvSpPr txBox="1">
            <a:spLocks noChangeArrowheads="1"/>
          </p:cNvSpPr>
          <p:nvPr/>
        </p:nvSpPr>
        <p:spPr bwMode="auto">
          <a:xfrm>
            <a:off x="685800" y="3733800"/>
            <a:ext cx="4527550" cy="641350"/>
          </a:xfrm>
          <a:prstGeom prst="rect">
            <a:avLst/>
          </a:prstGeom>
          <a:noFill/>
          <a:ln w="9525">
            <a:noFill/>
            <a:miter lim="800000"/>
          </a:ln>
          <a:effectLst/>
        </p:spPr>
        <p:txBody>
          <a:bodyPr wrap="none">
            <a:spAutoFit/>
          </a:bodyPr>
          <a:lstStyle/>
          <a:p>
            <a:pPr eaLnBrk="0" hangingPunct="0">
              <a:defRPr/>
            </a:pPr>
            <a:r>
              <a:rPr lang="th-TH" sz="3600" b="1">
                <a:effectLst>
                  <a:outerShdw blurRad="38100" dist="38100" dir="2700000" algn="tl">
                    <a:srgbClr val="000000"/>
                  </a:outerShdw>
                </a:effectLst>
                <a:latin typeface="Angsana New" charset="-34"/>
              </a:rPr>
              <a:t> </a:t>
            </a:r>
            <a:r>
              <a:rPr lang="th-TH" sz="3600" b="1">
                <a:solidFill>
                  <a:srgbClr val="FF99FF"/>
                </a:solidFill>
                <a:effectLst>
                  <a:outerShdw blurRad="38100" dist="38100" dir="2700000" algn="tl">
                    <a:srgbClr val="000000"/>
                  </a:outerShdw>
                </a:effectLst>
                <a:latin typeface="Angsana New" charset="-34"/>
              </a:rPr>
              <a:t>Interstitial fluid</a:t>
            </a:r>
            <a:endParaRPr lang="th-TH" sz="2800" b="1">
              <a:effectLst>
                <a:outerShdw blurRad="38100" dist="38100" dir="2700000" algn="tl">
                  <a:srgbClr val="000000"/>
                </a:outerShdw>
              </a:effectLst>
              <a:latin typeface="Angsana New" charset="-34"/>
            </a:endParaRPr>
          </a:p>
        </p:txBody>
      </p:sp>
      <p:sp>
        <p:nvSpPr>
          <p:cNvPr id="10258" name="Oval 17"/>
          <p:cNvSpPr>
            <a:spLocks noChangeArrowheads="1"/>
          </p:cNvSpPr>
          <p:nvPr/>
        </p:nvSpPr>
        <p:spPr bwMode="auto">
          <a:xfrm>
            <a:off x="3886200" y="2806700"/>
            <a:ext cx="990600" cy="914400"/>
          </a:xfrm>
          <a:prstGeom prst="ellipse">
            <a:avLst/>
          </a:prstGeom>
          <a:solidFill>
            <a:srgbClr val="FFCC99"/>
          </a:solidFill>
          <a:ln w="9525">
            <a:solidFill>
              <a:schemeClr val="tx1"/>
            </a:solidFill>
            <a:round/>
          </a:ln>
        </p:spPr>
        <p:txBody>
          <a:bodyPr wrap="none" anchor="ctr"/>
          <a:lstStyle/>
          <a:p>
            <a:endParaRPr lang="en-US"/>
          </a:p>
        </p:txBody>
      </p:sp>
      <p:sp>
        <p:nvSpPr>
          <p:cNvPr id="10259" name="Line 18"/>
          <p:cNvSpPr>
            <a:spLocks noChangeShapeType="1"/>
          </p:cNvSpPr>
          <p:nvPr/>
        </p:nvSpPr>
        <p:spPr bwMode="auto">
          <a:xfrm flipH="1">
            <a:off x="5334000" y="2425700"/>
            <a:ext cx="838200" cy="228600"/>
          </a:xfrm>
          <a:prstGeom prst="line">
            <a:avLst/>
          </a:prstGeom>
          <a:noFill/>
          <a:ln w="9525">
            <a:solidFill>
              <a:schemeClr val="tx1"/>
            </a:solidFill>
            <a:round/>
            <a:tailEnd type="triangle" w="med" len="med"/>
          </a:ln>
        </p:spPr>
        <p:txBody>
          <a:bodyPr wrap="none" anchor="ctr"/>
          <a:lstStyle/>
          <a:p>
            <a:endParaRPr lang="en-US"/>
          </a:p>
        </p:txBody>
      </p:sp>
      <p:sp>
        <p:nvSpPr>
          <p:cNvPr id="10260" name="Line 19"/>
          <p:cNvSpPr>
            <a:spLocks noChangeShapeType="1"/>
          </p:cNvSpPr>
          <p:nvPr/>
        </p:nvSpPr>
        <p:spPr bwMode="auto">
          <a:xfrm flipV="1">
            <a:off x="2286000" y="2197100"/>
            <a:ext cx="838200" cy="762000"/>
          </a:xfrm>
          <a:prstGeom prst="line">
            <a:avLst/>
          </a:prstGeom>
          <a:noFill/>
          <a:ln w="9525">
            <a:solidFill>
              <a:schemeClr val="tx1"/>
            </a:solidFill>
            <a:round/>
            <a:tailEnd type="triangle" w="med" len="med"/>
          </a:ln>
        </p:spPr>
        <p:txBody>
          <a:bodyPr wrap="none" anchor="ctr"/>
          <a:lstStyle/>
          <a:p>
            <a:endParaRPr lang="en-US"/>
          </a:p>
        </p:txBody>
      </p:sp>
      <p:sp>
        <p:nvSpPr>
          <p:cNvPr id="10261" name="Line 20"/>
          <p:cNvSpPr>
            <a:spLocks noChangeShapeType="1"/>
          </p:cNvSpPr>
          <p:nvPr/>
        </p:nvSpPr>
        <p:spPr bwMode="auto">
          <a:xfrm flipV="1">
            <a:off x="3352800" y="3111500"/>
            <a:ext cx="457200" cy="228600"/>
          </a:xfrm>
          <a:prstGeom prst="line">
            <a:avLst/>
          </a:prstGeom>
          <a:noFill/>
          <a:ln w="9525">
            <a:solidFill>
              <a:schemeClr val="tx1"/>
            </a:solidFill>
            <a:round/>
            <a:tailEnd type="triangle" w="med" len="med"/>
          </a:ln>
        </p:spPr>
        <p:txBody>
          <a:bodyPr wrap="none" anchor="ctr"/>
          <a:lstStyle/>
          <a:p>
            <a:endParaRPr lang="en-US"/>
          </a:p>
        </p:txBody>
      </p:sp>
      <p:sp>
        <p:nvSpPr>
          <p:cNvPr id="10262" name="Oval 21"/>
          <p:cNvSpPr>
            <a:spLocks noChangeArrowheads="1"/>
          </p:cNvSpPr>
          <p:nvPr/>
        </p:nvSpPr>
        <p:spPr bwMode="auto">
          <a:xfrm>
            <a:off x="2743200" y="1282700"/>
            <a:ext cx="1600200" cy="914400"/>
          </a:xfrm>
          <a:prstGeom prst="ellipse">
            <a:avLst/>
          </a:prstGeom>
          <a:solidFill>
            <a:srgbClr val="FFCC99"/>
          </a:solidFill>
          <a:ln w="9525">
            <a:solidFill>
              <a:schemeClr val="tx1"/>
            </a:solidFill>
            <a:round/>
          </a:ln>
        </p:spPr>
        <p:txBody>
          <a:bodyPr wrap="none" anchor="ctr"/>
          <a:lstStyle/>
          <a:p>
            <a:pPr algn="ctr" eaLnBrk="0" hangingPunct="0"/>
            <a:r>
              <a:rPr lang="th-TH" b="1">
                <a:solidFill>
                  <a:schemeClr val="hlink"/>
                </a:solidFill>
                <a:latin typeface="Angsana New" charset="-34"/>
              </a:rPr>
              <a:t>Intracellular</a:t>
            </a:r>
          </a:p>
          <a:p>
            <a:pPr algn="ctr" eaLnBrk="0" hangingPunct="0"/>
            <a:r>
              <a:rPr lang="th-TH" b="1">
                <a:solidFill>
                  <a:schemeClr val="hlink"/>
                </a:solidFill>
                <a:latin typeface="Angsana New" charset="-34"/>
              </a:rPr>
              <a:t>fluid</a:t>
            </a:r>
          </a:p>
        </p:txBody>
      </p:sp>
      <p:sp>
        <p:nvSpPr>
          <p:cNvPr id="4" name="Slide Number Placeholder 3"/>
          <p:cNvSpPr>
            <a:spLocks noGrp="1"/>
          </p:cNvSpPr>
          <p:nvPr>
            <p:ph type="sldNum" sz="quarter" idx="12"/>
          </p:nvPr>
        </p:nvSpPr>
        <p:spPr/>
        <p:txBody>
          <a:bodyPr/>
          <a:lstStyle/>
          <a:p>
            <a:fld id="{723BC520-AE83-471C-8051-A5D42DE7C843}" type="slidenum">
              <a:rPr lang="en-US" smtClean="0"/>
              <a:t>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ou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ox(out)">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Slide Number Placeholder 3"/>
          <p:cNvSpPr>
            <a:spLocks noGrp="1"/>
          </p:cNvSpPr>
          <p:nvPr>
            <p:ph type="sldNum" sz="quarter" idx="12"/>
          </p:nvPr>
        </p:nvSpPr>
        <p:spPr/>
        <p:txBody>
          <a:bodyPr/>
          <a:lstStyle/>
          <a:p>
            <a:pPr>
              <a:defRPr/>
            </a:pPr>
            <a:fld id="{5102DD6A-5E5F-4EF2-8912-E3B20F36B90B}" type="slidenum">
              <a:rPr lang="en-US" altLang="zh-CN"/>
              <a:t>6</a:t>
            </a:fld>
            <a:endParaRPr lang="en-US" altLang="zh-CN"/>
          </a:p>
        </p:txBody>
      </p:sp>
      <p:sp>
        <p:nvSpPr>
          <p:cNvPr id="11267" name="Rectangle 2"/>
          <p:cNvSpPr>
            <a:spLocks noChangeArrowheads="1"/>
          </p:cNvSpPr>
          <p:nvPr/>
        </p:nvSpPr>
        <p:spPr bwMode="auto">
          <a:xfrm>
            <a:off x="228600" y="304800"/>
            <a:ext cx="7772400" cy="1143000"/>
          </a:xfrm>
          <a:prstGeom prst="rect">
            <a:avLst/>
          </a:prstGeom>
          <a:noFill/>
          <a:ln w="9525">
            <a:noFill/>
            <a:miter lim="800000"/>
          </a:ln>
        </p:spPr>
        <p:txBody>
          <a:bodyPr anchor="b"/>
          <a:lstStyle/>
          <a:p>
            <a:pPr algn="ctr"/>
            <a:r>
              <a:rPr kumimoji="1" lang="th-TH" sz="6000" b="1">
                <a:solidFill>
                  <a:schemeClr val="tx2"/>
                </a:solidFill>
                <a:latin typeface="Times New Roman" panose="02020603050405020304" pitchFamily="18" charset="0"/>
              </a:rPr>
              <a:t>Extracellular fluids</a:t>
            </a:r>
          </a:p>
        </p:txBody>
      </p:sp>
      <p:sp>
        <p:nvSpPr>
          <p:cNvPr id="11268" name="Freeform 3"/>
          <p:cNvSpPr/>
          <p:nvPr/>
        </p:nvSpPr>
        <p:spPr bwMode="auto">
          <a:xfrm>
            <a:off x="4800600" y="2133600"/>
            <a:ext cx="669925" cy="2786063"/>
          </a:xfrm>
          <a:custGeom>
            <a:avLst/>
            <a:gdLst>
              <a:gd name="T0" fmla="*/ 267 w 422"/>
              <a:gd name="T1" fmla="*/ 0 h 1755"/>
              <a:gd name="T2" fmla="*/ 344 w 422"/>
              <a:gd name="T3" fmla="*/ 100 h 1755"/>
              <a:gd name="T4" fmla="*/ 367 w 422"/>
              <a:gd name="T5" fmla="*/ 133 h 1755"/>
              <a:gd name="T6" fmla="*/ 389 w 422"/>
              <a:gd name="T7" fmla="*/ 200 h 1755"/>
              <a:gd name="T8" fmla="*/ 400 w 422"/>
              <a:gd name="T9" fmla="*/ 233 h 1755"/>
              <a:gd name="T10" fmla="*/ 322 w 422"/>
              <a:gd name="T11" fmla="*/ 666 h 1755"/>
              <a:gd name="T12" fmla="*/ 278 w 422"/>
              <a:gd name="T13" fmla="*/ 766 h 1755"/>
              <a:gd name="T14" fmla="*/ 200 w 422"/>
              <a:gd name="T15" fmla="*/ 1089 h 1755"/>
              <a:gd name="T16" fmla="*/ 156 w 422"/>
              <a:gd name="T17" fmla="*/ 1289 h 1755"/>
              <a:gd name="T18" fmla="*/ 111 w 422"/>
              <a:gd name="T19" fmla="*/ 1622 h 1755"/>
              <a:gd name="T20" fmla="*/ 56 w 422"/>
              <a:gd name="T21" fmla="*/ 1722 h 1755"/>
              <a:gd name="T22" fmla="*/ 0 w 422"/>
              <a:gd name="T23" fmla="*/ 1755 h 175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22"/>
              <a:gd name="T37" fmla="*/ 0 h 1755"/>
              <a:gd name="T38" fmla="*/ 422 w 422"/>
              <a:gd name="T39" fmla="*/ 1755 h 175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22" h="1755">
                <a:moveTo>
                  <a:pt x="267" y="0"/>
                </a:moveTo>
                <a:cubicBezTo>
                  <a:pt x="321" y="54"/>
                  <a:pt x="288" y="17"/>
                  <a:pt x="344" y="100"/>
                </a:cubicBezTo>
                <a:cubicBezTo>
                  <a:pt x="351" y="111"/>
                  <a:pt x="367" y="133"/>
                  <a:pt x="367" y="133"/>
                </a:cubicBezTo>
                <a:cubicBezTo>
                  <a:pt x="374" y="155"/>
                  <a:pt x="382" y="178"/>
                  <a:pt x="389" y="200"/>
                </a:cubicBezTo>
                <a:cubicBezTo>
                  <a:pt x="393" y="211"/>
                  <a:pt x="400" y="233"/>
                  <a:pt x="400" y="233"/>
                </a:cubicBezTo>
                <a:cubicBezTo>
                  <a:pt x="422" y="366"/>
                  <a:pt x="400" y="548"/>
                  <a:pt x="322" y="666"/>
                </a:cubicBezTo>
                <a:cubicBezTo>
                  <a:pt x="296" y="746"/>
                  <a:pt x="313" y="713"/>
                  <a:pt x="278" y="766"/>
                </a:cubicBezTo>
                <a:cubicBezTo>
                  <a:pt x="243" y="874"/>
                  <a:pt x="220" y="978"/>
                  <a:pt x="200" y="1089"/>
                </a:cubicBezTo>
                <a:cubicBezTo>
                  <a:pt x="188" y="1156"/>
                  <a:pt x="163" y="1220"/>
                  <a:pt x="156" y="1289"/>
                </a:cubicBezTo>
                <a:cubicBezTo>
                  <a:pt x="144" y="1400"/>
                  <a:pt x="147" y="1515"/>
                  <a:pt x="111" y="1622"/>
                </a:cubicBezTo>
                <a:cubicBezTo>
                  <a:pt x="101" y="1651"/>
                  <a:pt x="84" y="1713"/>
                  <a:pt x="56" y="1722"/>
                </a:cubicBezTo>
                <a:cubicBezTo>
                  <a:pt x="12" y="1736"/>
                  <a:pt x="30" y="1725"/>
                  <a:pt x="0" y="1755"/>
                </a:cubicBezTo>
              </a:path>
            </a:pathLst>
          </a:custGeom>
          <a:noFill/>
          <a:ln w="9525">
            <a:solidFill>
              <a:schemeClr val="tx1"/>
            </a:solidFill>
            <a:round/>
          </a:ln>
        </p:spPr>
        <p:txBody>
          <a:bodyPr wrap="none" anchor="ctr"/>
          <a:lstStyle/>
          <a:p>
            <a:endParaRPr lang="en-US"/>
          </a:p>
        </p:txBody>
      </p:sp>
      <p:sp>
        <p:nvSpPr>
          <p:cNvPr id="11269" name="Freeform 4"/>
          <p:cNvSpPr/>
          <p:nvPr/>
        </p:nvSpPr>
        <p:spPr bwMode="auto">
          <a:xfrm>
            <a:off x="5064125" y="2133600"/>
            <a:ext cx="669925" cy="2786063"/>
          </a:xfrm>
          <a:custGeom>
            <a:avLst/>
            <a:gdLst>
              <a:gd name="T0" fmla="*/ 267 w 422"/>
              <a:gd name="T1" fmla="*/ 0 h 1755"/>
              <a:gd name="T2" fmla="*/ 344 w 422"/>
              <a:gd name="T3" fmla="*/ 100 h 1755"/>
              <a:gd name="T4" fmla="*/ 367 w 422"/>
              <a:gd name="T5" fmla="*/ 133 h 1755"/>
              <a:gd name="T6" fmla="*/ 389 w 422"/>
              <a:gd name="T7" fmla="*/ 200 h 1755"/>
              <a:gd name="T8" fmla="*/ 400 w 422"/>
              <a:gd name="T9" fmla="*/ 233 h 1755"/>
              <a:gd name="T10" fmla="*/ 322 w 422"/>
              <a:gd name="T11" fmla="*/ 666 h 1755"/>
              <a:gd name="T12" fmla="*/ 278 w 422"/>
              <a:gd name="T13" fmla="*/ 766 h 1755"/>
              <a:gd name="T14" fmla="*/ 200 w 422"/>
              <a:gd name="T15" fmla="*/ 1089 h 1755"/>
              <a:gd name="T16" fmla="*/ 156 w 422"/>
              <a:gd name="T17" fmla="*/ 1289 h 1755"/>
              <a:gd name="T18" fmla="*/ 111 w 422"/>
              <a:gd name="T19" fmla="*/ 1622 h 1755"/>
              <a:gd name="T20" fmla="*/ 56 w 422"/>
              <a:gd name="T21" fmla="*/ 1722 h 1755"/>
              <a:gd name="T22" fmla="*/ 0 w 422"/>
              <a:gd name="T23" fmla="*/ 1755 h 175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22"/>
              <a:gd name="T37" fmla="*/ 0 h 1755"/>
              <a:gd name="T38" fmla="*/ 422 w 422"/>
              <a:gd name="T39" fmla="*/ 1755 h 175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22" h="1755">
                <a:moveTo>
                  <a:pt x="267" y="0"/>
                </a:moveTo>
                <a:cubicBezTo>
                  <a:pt x="321" y="54"/>
                  <a:pt x="288" y="17"/>
                  <a:pt x="344" y="100"/>
                </a:cubicBezTo>
                <a:cubicBezTo>
                  <a:pt x="351" y="111"/>
                  <a:pt x="367" y="133"/>
                  <a:pt x="367" y="133"/>
                </a:cubicBezTo>
                <a:cubicBezTo>
                  <a:pt x="374" y="155"/>
                  <a:pt x="382" y="178"/>
                  <a:pt x="389" y="200"/>
                </a:cubicBezTo>
                <a:cubicBezTo>
                  <a:pt x="393" y="211"/>
                  <a:pt x="400" y="233"/>
                  <a:pt x="400" y="233"/>
                </a:cubicBezTo>
                <a:cubicBezTo>
                  <a:pt x="422" y="366"/>
                  <a:pt x="400" y="548"/>
                  <a:pt x="322" y="666"/>
                </a:cubicBezTo>
                <a:cubicBezTo>
                  <a:pt x="296" y="746"/>
                  <a:pt x="313" y="713"/>
                  <a:pt x="278" y="766"/>
                </a:cubicBezTo>
                <a:cubicBezTo>
                  <a:pt x="243" y="874"/>
                  <a:pt x="220" y="978"/>
                  <a:pt x="200" y="1089"/>
                </a:cubicBezTo>
                <a:cubicBezTo>
                  <a:pt x="188" y="1156"/>
                  <a:pt x="163" y="1220"/>
                  <a:pt x="156" y="1289"/>
                </a:cubicBezTo>
                <a:cubicBezTo>
                  <a:pt x="144" y="1400"/>
                  <a:pt x="147" y="1515"/>
                  <a:pt x="111" y="1622"/>
                </a:cubicBezTo>
                <a:cubicBezTo>
                  <a:pt x="101" y="1651"/>
                  <a:pt x="84" y="1713"/>
                  <a:pt x="56" y="1722"/>
                </a:cubicBezTo>
                <a:cubicBezTo>
                  <a:pt x="12" y="1736"/>
                  <a:pt x="30" y="1725"/>
                  <a:pt x="0" y="1755"/>
                </a:cubicBezTo>
              </a:path>
            </a:pathLst>
          </a:custGeom>
          <a:noFill/>
          <a:ln w="9525">
            <a:solidFill>
              <a:schemeClr val="tx1"/>
            </a:solidFill>
            <a:round/>
          </a:ln>
        </p:spPr>
        <p:txBody>
          <a:bodyPr wrap="none" anchor="ctr"/>
          <a:lstStyle/>
          <a:p>
            <a:endParaRPr lang="en-US"/>
          </a:p>
        </p:txBody>
      </p:sp>
      <p:sp>
        <p:nvSpPr>
          <p:cNvPr id="11270" name="Oval 5"/>
          <p:cNvSpPr>
            <a:spLocks noChangeArrowheads="1"/>
          </p:cNvSpPr>
          <p:nvPr/>
        </p:nvSpPr>
        <p:spPr bwMode="auto">
          <a:xfrm>
            <a:off x="2819400" y="3276600"/>
            <a:ext cx="1219200" cy="762000"/>
          </a:xfrm>
          <a:prstGeom prst="ellipse">
            <a:avLst/>
          </a:prstGeom>
          <a:solidFill>
            <a:srgbClr val="FFCC99"/>
          </a:solidFill>
          <a:ln w="9525">
            <a:solidFill>
              <a:schemeClr val="tx1"/>
            </a:solidFill>
            <a:round/>
          </a:ln>
        </p:spPr>
        <p:txBody>
          <a:bodyPr wrap="none" anchor="ctr"/>
          <a:lstStyle/>
          <a:p>
            <a:endParaRPr lang="en-US"/>
          </a:p>
        </p:txBody>
      </p:sp>
      <p:sp>
        <p:nvSpPr>
          <p:cNvPr id="11271" name="Oval 6"/>
          <p:cNvSpPr>
            <a:spLocks noChangeArrowheads="1"/>
          </p:cNvSpPr>
          <p:nvPr/>
        </p:nvSpPr>
        <p:spPr bwMode="auto">
          <a:xfrm>
            <a:off x="4267200" y="2362200"/>
            <a:ext cx="990600" cy="914400"/>
          </a:xfrm>
          <a:prstGeom prst="ellipse">
            <a:avLst/>
          </a:prstGeom>
          <a:solidFill>
            <a:srgbClr val="FFCC99"/>
          </a:solidFill>
          <a:ln w="9525">
            <a:solidFill>
              <a:schemeClr val="tx1"/>
            </a:solidFill>
            <a:round/>
          </a:ln>
        </p:spPr>
        <p:txBody>
          <a:bodyPr wrap="none" anchor="ctr"/>
          <a:lstStyle/>
          <a:p>
            <a:endParaRPr lang="en-US"/>
          </a:p>
        </p:txBody>
      </p:sp>
      <p:sp>
        <p:nvSpPr>
          <p:cNvPr id="11272" name="Oval 7"/>
          <p:cNvSpPr>
            <a:spLocks noChangeArrowheads="1"/>
          </p:cNvSpPr>
          <p:nvPr/>
        </p:nvSpPr>
        <p:spPr bwMode="auto">
          <a:xfrm rot="1229243">
            <a:off x="3962400" y="3200400"/>
            <a:ext cx="1066800" cy="609600"/>
          </a:xfrm>
          <a:prstGeom prst="ellipse">
            <a:avLst/>
          </a:prstGeom>
          <a:solidFill>
            <a:srgbClr val="FFCC99"/>
          </a:solidFill>
          <a:ln w="9525">
            <a:solidFill>
              <a:schemeClr val="tx1"/>
            </a:solidFill>
            <a:round/>
          </a:ln>
        </p:spPr>
        <p:txBody>
          <a:bodyPr wrap="none" anchor="ctr"/>
          <a:lstStyle/>
          <a:p>
            <a:endParaRPr lang="en-US"/>
          </a:p>
        </p:txBody>
      </p:sp>
      <p:sp>
        <p:nvSpPr>
          <p:cNvPr id="11273" name="Oval 8"/>
          <p:cNvSpPr>
            <a:spLocks noChangeArrowheads="1"/>
          </p:cNvSpPr>
          <p:nvPr/>
        </p:nvSpPr>
        <p:spPr bwMode="auto">
          <a:xfrm>
            <a:off x="2667000" y="2286000"/>
            <a:ext cx="1600200" cy="914400"/>
          </a:xfrm>
          <a:prstGeom prst="ellipse">
            <a:avLst/>
          </a:prstGeom>
          <a:solidFill>
            <a:srgbClr val="FFCC99"/>
          </a:solidFill>
          <a:ln w="9525">
            <a:solidFill>
              <a:schemeClr val="tx1"/>
            </a:solidFill>
            <a:round/>
          </a:ln>
        </p:spPr>
        <p:txBody>
          <a:bodyPr wrap="none" anchor="ctr"/>
          <a:lstStyle/>
          <a:p>
            <a:pPr algn="ctr" eaLnBrk="0" hangingPunct="0"/>
            <a:r>
              <a:rPr lang="th-TH" sz="2000" b="1">
                <a:latin typeface="Angsana New" charset="-34"/>
              </a:rPr>
              <a:t>Intracellular</a:t>
            </a:r>
          </a:p>
          <a:p>
            <a:pPr algn="ctr" eaLnBrk="0" hangingPunct="0"/>
            <a:r>
              <a:rPr lang="th-TH" sz="2000" b="1">
                <a:latin typeface="Angsana New" charset="-34"/>
              </a:rPr>
              <a:t>fluid</a:t>
            </a:r>
          </a:p>
        </p:txBody>
      </p:sp>
      <p:sp>
        <p:nvSpPr>
          <p:cNvPr id="11274" name="Oval 9"/>
          <p:cNvSpPr>
            <a:spLocks noChangeArrowheads="1"/>
          </p:cNvSpPr>
          <p:nvPr/>
        </p:nvSpPr>
        <p:spPr bwMode="auto">
          <a:xfrm>
            <a:off x="5486400" y="2438400"/>
            <a:ext cx="76200" cy="228600"/>
          </a:xfrm>
          <a:prstGeom prst="ellipse">
            <a:avLst/>
          </a:prstGeom>
          <a:solidFill>
            <a:srgbClr val="FF0000"/>
          </a:solidFill>
          <a:ln w="9525">
            <a:solidFill>
              <a:schemeClr val="tx1"/>
            </a:solidFill>
            <a:round/>
          </a:ln>
        </p:spPr>
        <p:txBody>
          <a:bodyPr wrap="none" anchor="ctr"/>
          <a:lstStyle/>
          <a:p>
            <a:endParaRPr lang="en-US"/>
          </a:p>
        </p:txBody>
      </p:sp>
      <p:sp>
        <p:nvSpPr>
          <p:cNvPr id="11275" name="Oval 10"/>
          <p:cNvSpPr>
            <a:spLocks noChangeArrowheads="1"/>
          </p:cNvSpPr>
          <p:nvPr/>
        </p:nvSpPr>
        <p:spPr bwMode="auto">
          <a:xfrm>
            <a:off x="5486400" y="2819400"/>
            <a:ext cx="76200" cy="228600"/>
          </a:xfrm>
          <a:prstGeom prst="ellipse">
            <a:avLst/>
          </a:prstGeom>
          <a:solidFill>
            <a:srgbClr val="FF0000"/>
          </a:solidFill>
          <a:ln w="9525">
            <a:solidFill>
              <a:schemeClr val="tx1"/>
            </a:solidFill>
            <a:round/>
          </a:ln>
        </p:spPr>
        <p:txBody>
          <a:bodyPr wrap="none" anchor="ctr"/>
          <a:lstStyle/>
          <a:p>
            <a:endParaRPr lang="en-US"/>
          </a:p>
        </p:txBody>
      </p:sp>
      <p:sp>
        <p:nvSpPr>
          <p:cNvPr id="11276" name="Oval 11"/>
          <p:cNvSpPr>
            <a:spLocks noChangeArrowheads="1"/>
          </p:cNvSpPr>
          <p:nvPr/>
        </p:nvSpPr>
        <p:spPr bwMode="auto">
          <a:xfrm>
            <a:off x="5334000" y="3276600"/>
            <a:ext cx="76200" cy="228600"/>
          </a:xfrm>
          <a:prstGeom prst="ellipse">
            <a:avLst/>
          </a:prstGeom>
          <a:solidFill>
            <a:srgbClr val="FF0000"/>
          </a:solidFill>
          <a:ln w="9525">
            <a:solidFill>
              <a:schemeClr val="tx1"/>
            </a:solidFill>
            <a:round/>
          </a:ln>
        </p:spPr>
        <p:txBody>
          <a:bodyPr wrap="none" anchor="ctr"/>
          <a:lstStyle/>
          <a:p>
            <a:endParaRPr lang="en-US"/>
          </a:p>
        </p:txBody>
      </p:sp>
      <p:sp>
        <p:nvSpPr>
          <p:cNvPr id="11277" name="Oval 12"/>
          <p:cNvSpPr>
            <a:spLocks noChangeArrowheads="1"/>
          </p:cNvSpPr>
          <p:nvPr/>
        </p:nvSpPr>
        <p:spPr bwMode="auto">
          <a:xfrm>
            <a:off x="5181600" y="3810000"/>
            <a:ext cx="76200" cy="228600"/>
          </a:xfrm>
          <a:prstGeom prst="ellipse">
            <a:avLst/>
          </a:prstGeom>
          <a:solidFill>
            <a:srgbClr val="FF0000"/>
          </a:solidFill>
          <a:ln w="9525">
            <a:solidFill>
              <a:schemeClr val="tx1"/>
            </a:solidFill>
            <a:round/>
          </a:ln>
        </p:spPr>
        <p:txBody>
          <a:bodyPr wrap="none" anchor="ctr"/>
          <a:lstStyle/>
          <a:p>
            <a:endParaRPr lang="en-US"/>
          </a:p>
        </p:txBody>
      </p:sp>
      <p:sp>
        <p:nvSpPr>
          <p:cNvPr id="11278" name="Oval 13"/>
          <p:cNvSpPr>
            <a:spLocks noChangeArrowheads="1"/>
          </p:cNvSpPr>
          <p:nvPr/>
        </p:nvSpPr>
        <p:spPr bwMode="auto">
          <a:xfrm>
            <a:off x="5105400" y="4343400"/>
            <a:ext cx="76200" cy="304800"/>
          </a:xfrm>
          <a:prstGeom prst="ellipse">
            <a:avLst/>
          </a:prstGeom>
          <a:solidFill>
            <a:srgbClr val="FF0000"/>
          </a:solidFill>
          <a:ln w="9525">
            <a:solidFill>
              <a:schemeClr val="tx1"/>
            </a:solidFill>
            <a:round/>
          </a:ln>
        </p:spPr>
        <p:txBody>
          <a:bodyPr wrap="none" anchor="ctr"/>
          <a:lstStyle/>
          <a:p>
            <a:endParaRPr lang="en-US"/>
          </a:p>
        </p:txBody>
      </p:sp>
      <p:sp>
        <p:nvSpPr>
          <p:cNvPr id="2" name="Text Box 14"/>
          <p:cNvSpPr txBox="1">
            <a:spLocks noChangeArrowheads="1"/>
          </p:cNvSpPr>
          <p:nvPr/>
        </p:nvSpPr>
        <p:spPr bwMode="auto">
          <a:xfrm>
            <a:off x="6096000" y="2908300"/>
            <a:ext cx="1624013" cy="701675"/>
          </a:xfrm>
          <a:prstGeom prst="rect">
            <a:avLst/>
          </a:prstGeom>
          <a:noFill/>
          <a:ln w="9525">
            <a:noFill/>
            <a:miter lim="800000"/>
          </a:ln>
          <a:effectLst/>
        </p:spPr>
        <p:txBody>
          <a:bodyPr wrap="none">
            <a:spAutoFit/>
          </a:bodyPr>
          <a:lstStyle/>
          <a:p>
            <a:pPr eaLnBrk="0" hangingPunct="0">
              <a:defRPr/>
            </a:pPr>
            <a:r>
              <a:rPr lang="th-TH" sz="2800" b="1">
                <a:effectLst>
                  <a:outerShdw blurRad="38100" dist="38100" dir="2700000" algn="tl">
                    <a:srgbClr val="000000"/>
                  </a:outerShdw>
                </a:effectLst>
                <a:latin typeface="Angsana New" charset="-34"/>
              </a:rPr>
              <a:t> </a:t>
            </a:r>
            <a:r>
              <a:rPr lang="th-TH" sz="4000" b="1">
                <a:effectLst>
                  <a:outerShdw blurRad="38100" dist="38100" dir="2700000" algn="tl">
                    <a:srgbClr val="000000"/>
                  </a:outerShdw>
                </a:effectLst>
                <a:latin typeface="Angsana New" charset="-34"/>
              </a:rPr>
              <a:t>2. Plasma</a:t>
            </a:r>
            <a:endParaRPr lang="th-TH" sz="2800" b="1">
              <a:effectLst>
                <a:outerShdw blurRad="38100" dist="38100" dir="2700000" algn="tl">
                  <a:srgbClr val="000000"/>
                </a:outerShdw>
              </a:effectLst>
              <a:latin typeface="Angsana New" charset="-34"/>
            </a:endParaRPr>
          </a:p>
        </p:txBody>
      </p:sp>
      <p:sp>
        <p:nvSpPr>
          <p:cNvPr id="11279" name="Text Box 15"/>
          <p:cNvSpPr txBox="1">
            <a:spLocks noChangeArrowheads="1"/>
          </p:cNvSpPr>
          <p:nvPr/>
        </p:nvSpPr>
        <p:spPr bwMode="auto">
          <a:xfrm>
            <a:off x="228600" y="4495800"/>
            <a:ext cx="4984750" cy="641350"/>
          </a:xfrm>
          <a:prstGeom prst="rect">
            <a:avLst/>
          </a:prstGeom>
          <a:noFill/>
          <a:ln w="9525">
            <a:noFill/>
            <a:miter lim="800000"/>
          </a:ln>
          <a:effectLst/>
        </p:spPr>
        <p:txBody>
          <a:bodyPr wrap="none">
            <a:spAutoFit/>
          </a:bodyPr>
          <a:lstStyle/>
          <a:p>
            <a:pPr eaLnBrk="0" hangingPunct="0">
              <a:defRPr/>
            </a:pPr>
            <a:r>
              <a:rPr lang="th-TH" sz="3600" b="1">
                <a:effectLst>
                  <a:outerShdw blurRad="38100" dist="38100" dir="2700000" algn="tl">
                    <a:srgbClr val="000000"/>
                  </a:outerShdw>
                </a:effectLst>
                <a:latin typeface="Angsana New" charset="-34"/>
              </a:rPr>
              <a:t>1. Interstitial fluid</a:t>
            </a:r>
            <a:endParaRPr lang="th-TH" sz="2800" b="1">
              <a:effectLst>
                <a:outerShdw blurRad="38100" dist="38100" dir="2700000" algn="tl">
                  <a:srgbClr val="000000"/>
                </a:outerShdw>
              </a:effectLst>
              <a:latin typeface="Angsana New" charset="-34"/>
            </a:endParaRPr>
          </a:p>
        </p:txBody>
      </p:sp>
      <p:sp>
        <p:nvSpPr>
          <p:cNvPr id="11281" name="Oval 16"/>
          <p:cNvSpPr>
            <a:spLocks noChangeArrowheads="1"/>
          </p:cNvSpPr>
          <p:nvPr/>
        </p:nvSpPr>
        <p:spPr bwMode="auto">
          <a:xfrm>
            <a:off x="3810000" y="3810000"/>
            <a:ext cx="990600" cy="914400"/>
          </a:xfrm>
          <a:prstGeom prst="ellipse">
            <a:avLst/>
          </a:prstGeom>
          <a:solidFill>
            <a:srgbClr val="FFCC99"/>
          </a:solidFill>
          <a:ln w="9525">
            <a:solidFill>
              <a:schemeClr val="tx1"/>
            </a:solidFill>
            <a:round/>
          </a:ln>
        </p:spPr>
        <p:txBody>
          <a:bodyPr wrap="none" anchor="ctr"/>
          <a:lstStyle/>
          <a:p>
            <a:endParaRPr lang="en-US"/>
          </a:p>
        </p:txBody>
      </p:sp>
      <p:sp>
        <p:nvSpPr>
          <p:cNvPr id="11282" name="Line 17"/>
          <p:cNvSpPr>
            <a:spLocks noChangeShapeType="1"/>
          </p:cNvSpPr>
          <p:nvPr/>
        </p:nvSpPr>
        <p:spPr bwMode="auto">
          <a:xfrm flipH="1">
            <a:off x="5257800" y="3429000"/>
            <a:ext cx="838200" cy="228600"/>
          </a:xfrm>
          <a:prstGeom prst="line">
            <a:avLst/>
          </a:prstGeom>
          <a:noFill/>
          <a:ln w="9525">
            <a:solidFill>
              <a:schemeClr val="tx1"/>
            </a:solidFill>
            <a:round/>
            <a:tailEnd type="triangle" w="med" len="med"/>
          </a:ln>
        </p:spPr>
        <p:txBody>
          <a:bodyPr wrap="none" anchor="ctr"/>
          <a:lstStyle/>
          <a:p>
            <a:endParaRPr lang="en-US"/>
          </a:p>
        </p:txBody>
      </p:sp>
      <p:sp>
        <p:nvSpPr>
          <p:cNvPr id="11283" name="Line 18"/>
          <p:cNvSpPr>
            <a:spLocks noChangeShapeType="1"/>
          </p:cNvSpPr>
          <p:nvPr/>
        </p:nvSpPr>
        <p:spPr bwMode="auto">
          <a:xfrm flipV="1">
            <a:off x="2209800" y="3200400"/>
            <a:ext cx="838200" cy="762000"/>
          </a:xfrm>
          <a:prstGeom prst="line">
            <a:avLst/>
          </a:prstGeom>
          <a:noFill/>
          <a:ln w="9525">
            <a:solidFill>
              <a:schemeClr val="tx1"/>
            </a:solidFill>
            <a:round/>
            <a:tailEnd type="triangle" w="med" len="med"/>
          </a:ln>
        </p:spPr>
        <p:txBody>
          <a:bodyPr wrap="none" anchor="ctr"/>
          <a:lstStyle/>
          <a:p>
            <a:endParaRPr lang="en-US"/>
          </a:p>
        </p:txBody>
      </p:sp>
      <p:sp>
        <p:nvSpPr>
          <p:cNvPr id="11284" name="Line 19"/>
          <p:cNvSpPr>
            <a:spLocks noChangeShapeType="1"/>
          </p:cNvSpPr>
          <p:nvPr/>
        </p:nvSpPr>
        <p:spPr bwMode="auto">
          <a:xfrm flipV="1">
            <a:off x="3276600" y="4114800"/>
            <a:ext cx="457200" cy="228600"/>
          </a:xfrm>
          <a:prstGeom prst="line">
            <a:avLst/>
          </a:prstGeom>
          <a:noFill/>
          <a:ln w="9525">
            <a:solidFill>
              <a:schemeClr val="tx1"/>
            </a:solidFill>
            <a:round/>
            <a:tailEnd type="triangle" w="med" len="med"/>
          </a:ln>
        </p:spPr>
        <p:txBody>
          <a:bodyPr wrap="none" anchor="ctr"/>
          <a:lstStyle/>
          <a:p>
            <a:endParaRPr lang="en-US"/>
          </a:p>
        </p:txBody>
      </p:sp>
      <p:sp>
        <p:nvSpPr>
          <p:cNvPr id="3" name="Text Box 20"/>
          <p:cNvSpPr txBox="1">
            <a:spLocks noChangeArrowheads="1"/>
          </p:cNvSpPr>
          <p:nvPr/>
        </p:nvSpPr>
        <p:spPr bwMode="auto">
          <a:xfrm>
            <a:off x="304800" y="5105400"/>
            <a:ext cx="8839200" cy="1495425"/>
          </a:xfrm>
          <a:prstGeom prst="rect">
            <a:avLst/>
          </a:prstGeom>
          <a:noFill/>
          <a:ln w="9525">
            <a:noFill/>
            <a:miter lim="800000"/>
          </a:ln>
          <a:effectLst/>
        </p:spPr>
        <p:txBody>
          <a:bodyPr>
            <a:spAutoFit/>
          </a:bodyPr>
          <a:lstStyle/>
          <a:p>
            <a:pPr eaLnBrk="0" hangingPunct="0">
              <a:defRPr/>
            </a:pPr>
            <a:r>
              <a:rPr lang="th-TH" sz="3600" b="1">
                <a:effectLst>
                  <a:outerShdw blurRad="38100" dist="38100" dir="2700000" algn="tl">
                    <a:srgbClr val="000000"/>
                  </a:outerShdw>
                </a:effectLst>
                <a:latin typeface="Angsana New" charset="-34"/>
              </a:rPr>
              <a:t>3.  Fluid of special compartments</a:t>
            </a:r>
            <a:r>
              <a:rPr lang="th-TH" sz="2800" b="1">
                <a:effectLst>
                  <a:outerShdw blurRad="38100" dist="38100" dir="2700000" algn="tl">
                    <a:srgbClr val="000000"/>
                  </a:outerShdw>
                </a:effectLst>
                <a:latin typeface="Angsana New" charset="-34"/>
              </a:rPr>
              <a:t>: pericardial fluid, pleural fluid, cerebrospinal fluid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of body fluids</a:t>
            </a:r>
            <a:endParaRPr lang="en-US" dirty="0"/>
          </a:p>
        </p:txBody>
      </p:sp>
      <p:sp>
        <p:nvSpPr>
          <p:cNvPr id="3" name="Content Placeholder 2"/>
          <p:cNvSpPr>
            <a:spLocks noGrp="1"/>
          </p:cNvSpPr>
          <p:nvPr>
            <p:ph idx="1"/>
          </p:nvPr>
        </p:nvSpPr>
        <p:spPr/>
        <p:txBody>
          <a:bodyPr/>
          <a:lstStyle/>
          <a:p>
            <a:r>
              <a:rPr lang="en-US" dirty="0" smtClean="0"/>
              <a:t>1.  In homeostasis</a:t>
            </a:r>
          </a:p>
          <a:p>
            <a:r>
              <a:rPr lang="en-US" dirty="0" smtClean="0"/>
              <a:t>2.  In transport mechanism</a:t>
            </a:r>
          </a:p>
          <a:p>
            <a:r>
              <a:rPr lang="en-US" dirty="0" smtClean="0"/>
              <a:t>3.   In metabolic reactions</a:t>
            </a:r>
          </a:p>
          <a:p>
            <a:r>
              <a:rPr lang="en-US" dirty="0" smtClean="0"/>
              <a:t>4.   In maintaining the normal texture of tissues</a:t>
            </a:r>
          </a:p>
          <a:p>
            <a:r>
              <a:rPr lang="en-US" dirty="0" smtClean="0"/>
              <a:t>5.   In temperature regulation</a:t>
            </a:r>
            <a:endParaRPr lang="en-US" dirty="0"/>
          </a:p>
        </p:txBody>
      </p:sp>
      <p:sp>
        <p:nvSpPr>
          <p:cNvPr id="4" name="Slide Number Placeholder 3"/>
          <p:cNvSpPr>
            <a:spLocks noGrp="1"/>
          </p:cNvSpPr>
          <p:nvPr>
            <p:ph type="sldNum" sz="quarter" idx="12"/>
          </p:nvPr>
        </p:nvSpPr>
        <p:spPr/>
        <p:txBody>
          <a:bodyPr/>
          <a:lstStyle/>
          <a:p>
            <a:fld id="{723BC520-AE83-471C-8051-A5D42DE7C843}" type="slidenum">
              <a:rPr lang="en-US" smtClean="0"/>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descr="Wave"/>
          <p:cNvSpPr>
            <a:spLocks noGrp="1" noChangeArrowheads="1"/>
          </p:cNvSpPr>
          <p:nvPr>
            <p:ph type="title"/>
          </p:nvPr>
        </p:nvSpPr>
        <p:spPr>
          <a:xfrm>
            <a:off x="1858963" y="620713"/>
            <a:ext cx="5737225" cy="1079500"/>
          </a:xfrm>
          <a:pattFill prst="wave">
            <a:fgClr>
              <a:srgbClr val="9966FF"/>
            </a:fgClr>
            <a:bgClr>
              <a:srgbClr val="FFFFCC"/>
            </a:bgClr>
          </a:pattFill>
          <a:ln w="28575">
            <a:solidFill>
              <a:schemeClr val="bg2"/>
            </a:solidFill>
          </a:ln>
        </p:spPr>
        <p:txBody>
          <a:bodyPr/>
          <a:lstStyle/>
          <a:p>
            <a:pPr algn="ctr" rtl="0" eaLnBrk="1" hangingPunct="1"/>
            <a:r>
              <a:rPr lang="en-US" sz="3200" smtClean="0"/>
              <a:t>Fluid Compartments</a:t>
            </a:r>
            <a:br>
              <a:rPr lang="en-US" sz="3200" smtClean="0"/>
            </a:br>
            <a:r>
              <a:rPr lang="en-US" sz="3200" smtClean="0">
                <a:sym typeface="Symbol" panose="05050102010706020507" pitchFamily="18" charset="2"/>
              </a:rPr>
              <a:t> </a:t>
            </a:r>
            <a:r>
              <a:rPr lang="en-US" sz="2400" b="1" smtClean="0"/>
              <a:t>60% of body weight</a:t>
            </a:r>
          </a:p>
        </p:txBody>
      </p:sp>
      <p:sp>
        <p:nvSpPr>
          <p:cNvPr id="159747" name="Rectangle 3" descr="Wave"/>
          <p:cNvSpPr>
            <a:spLocks noChangeArrowheads="1"/>
          </p:cNvSpPr>
          <p:nvPr/>
        </p:nvSpPr>
        <p:spPr bwMode="auto">
          <a:xfrm>
            <a:off x="1404938" y="2309813"/>
            <a:ext cx="2303462" cy="1246187"/>
          </a:xfrm>
          <a:prstGeom prst="rect">
            <a:avLst/>
          </a:prstGeom>
          <a:pattFill prst="wave">
            <a:fgClr>
              <a:srgbClr val="9966FF"/>
            </a:fgClr>
            <a:bgClr>
              <a:srgbClr val="FFFFCC"/>
            </a:bgClr>
          </a:pattFill>
          <a:ln w="25400">
            <a:solidFill>
              <a:schemeClr val="bg2"/>
            </a:solidFill>
            <a:miter lim="800000"/>
          </a:ln>
          <a:effectLst/>
        </p:spPr>
        <p:txBody>
          <a:bodyPr>
            <a:spAutoFit/>
          </a:bodyPr>
          <a:lstStyle/>
          <a:p>
            <a:pPr algn="ctr" rtl="0">
              <a:defRPr/>
            </a:pPr>
            <a:r>
              <a:rPr lang="en-US" sz="2000">
                <a:effectLst>
                  <a:outerShdw blurRad="38100" dist="38100" dir="2700000" algn="tl">
                    <a:srgbClr val="FFFFFF"/>
                  </a:outerShdw>
                </a:effectLst>
                <a:latin typeface="Tahoma" panose="020B0604030504040204" pitchFamily="34" charset="0"/>
                <a:cs typeface="Arial" panose="020B0604020202020204" pitchFamily="34" charset="0"/>
              </a:rPr>
              <a:t>Extracellular fluid</a:t>
            </a:r>
          </a:p>
          <a:p>
            <a:pPr algn="ctr" rtl="0">
              <a:defRPr/>
            </a:pPr>
            <a:r>
              <a:rPr lang="en-US" sz="2000">
                <a:effectLst>
                  <a:outerShdw blurRad="38100" dist="38100" dir="2700000" algn="tl">
                    <a:srgbClr val="FFFFFF"/>
                  </a:outerShdw>
                </a:effectLst>
                <a:latin typeface="Tahoma" panose="020B0604030504040204" pitchFamily="34" charset="0"/>
                <a:cs typeface="Arial" panose="020B0604020202020204" pitchFamily="34" charset="0"/>
                <a:sym typeface="Symbol" panose="05050102010706020507" pitchFamily="18" charset="2"/>
              </a:rPr>
              <a:t>(</a:t>
            </a:r>
            <a:r>
              <a:rPr lang="en-US">
                <a:effectLst>
                  <a:outerShdw blurRad="38100" dist="38100" dir="2700000" algn="tl">
                    <a:srgbClr val="FFFFFF"/>
                  </a:outerShdw>
                </a:effectLst>
                <a:latin typeface="Tahoma" panose="020B0604030504040204" pitchFamily="34" charset="0"/>
                <a:cs typeface="Arial" panose="020B0604020202020204" pitchFamily="34" charset="0"/>
                <a:sym typeface="Symbol" panose="05050102010706020507" pitchFamily="18" charset="2"/>
              </a:rPr>
              <a:t></a:t>
            </a:r>
            <a:r>
              <a:rPr lang="en-US">
                <a:latin typeface="Tahoma" panose="020B0604030504040204" pitchFamily="34" charset="0"/>
                <a:cs typeface="Arial" panose="020B0604020202020204" pitchFamily="34" charset="0"/>
                <a:sym typeface="Symbol" panose="05050102010706020507" pitchFamily="18" charset="2"/>
              </a:rPr>
              <a:t> </a:t>
            </a:r>
            <a:r>
              <a:rPr lang="en-US" sz="2000">
                <a:effectLst>
                  <a:outerShdw blurRad="38100" dist="38100" dir="2700000" algn="tl">
                    <a:srgbClr val="FFFFFF"/>
                  </a:outerShdw>
                </a:effectLst>
                <a:latin typeface="Tahoma" panose="020B0604030504040204" pitchFamily="34" charset="0"/>
                <a:cs typeface="Arial" panose="020B0604020202020204" pitchFamily="34" charset="0"/>
                <a:sym typeface="Symbol" panose="05050102010706020507" pitchFamily="18" charset="2"/>
              </a:rPr>
              <a:t>1/3)</a:t>
            </a:r>
          </a:p>
          <a:p>
            <a:pPr algn="ctr" rtl="0">
              <a:buFont typeface="Symbol" panose="05050102010706020507" pitchFamily="18" charset="2"/>
              <a:buChar char="»"/>
              <a:defRPr/>
            </a:pPr>
            <a:r>
              <a:rPr lang="en-US">
                <a:effectLst>
                  <a:outerShdw blurRad="38100" dist="38100" dir="2700000" algn="tl">
                    <a:srgbClr val="FFFFFF"/>
                  </a:outerShdw>
                </a:effectLst>
                <a:cs typeface="Arial" panose="020B0604020202020204" pitchFamily="34" charset="0"/>
                <a:sym typeface="Symbol" panose="05050102010706020507" pitchFamily="18" charset="2"/>
              </a:rPr>
              <a:t> 33% of TBW</a:t>
            </a:r>
            <a:r>
              <a:rPr lang="en-US" sz="1600">
                <a:effectLst>
                  <a:outerShdw blurRad="38100" dist="38100" dir="2700000" algn="tl">
                    <a:srgbClr val="FFFFFF"/>
                  </a:outerShdw>
                </a:effectLst>
                <a:latin typeface="Tahoma" panose="020B0604030504040204" pitchFamily="34" charset="0"/>
                <a:cs typeface="Arial" panose="020B0604020202020204" pitchFamily="34" charset="0"/>
                <a:sym typeface="Symbol" panose="05050102010706020507" pitchFamily="18" charset="2"/>
              </a:rPr>
              <a:t> </a:t>
            </a:r>
          </a:p>
          <a:p>
            <a:pPr algn="ctr" rtl="0">
              <a:buFont typeface="Symbol" panose="05050102010706020507" pitchFamily="18" charset="2"/>
              <a:buChar char="»"/>
              <a:defRPr/>
            </a:pPr>
            <a:r>
              <a:rPr lang="en-US" sz="1600">
                <a:effectLst>
                  <a:outerShdw blurRad="38100" dist="38100" dir="2700000" algn="tl">
                    <a:srgbClr val="FFFFFF"/>
                  </a:outerShdw>
                </a:effectLst>
                <a:latin typeface="Tahoma" panose="020B0604030504040204" pitchFamily="34" charset="0"/>
                <a:cs typeface="Arial" panose="020B0604020202020204" pitchFamily="34" charset="0"/>
                <a:sym typeface="Symbol" panose="05050102010706020507" pitchFamily="18" charset="2"/>
              </a:rPr>
              <a:t> </a:t>
            </a:r>
            <a:r>
              <a:rPr lang="en-US" sz="1600" b="1">
                <a:solidFill>
                  <a:srgbClr val="800000"/>
                </a:solidFill>
                <a:latin typeface="Tahoma" panose="020B0604030504040204" pitchFamily="34" charset="0"/>
                <a:cs typeface="Arial" panose="020B0604020202020204" pitchFamily="34" charset="0"/>
                <a:sym typeface="Symbol" panose="05050102010706020507" pitchFamily="18" charset="2"/>
              </a:rPr>
              <a:t>20% of body wt</a:t>
            </a:r>
          </a:p>
        </p:txBody>
      </p:sp>
      <p:sp>
        <p:nvSpPr>
          <p:cNvPr id="159748" name="Rectangle 4" descr="Wave"/>
          <p:cNvSpPr>
            <a:spLocks noChangeArrowheads="1"/>
          </p:cNvSpPr>
          <p:nvPr/>
        </p:nvSpPr>
        <p:spPr bwMode="auto">
          <a:xfrm>
            <a:off x="5724525" y="2305050"/>
            <a:ext cx="2160588" cy="1246188"/>
          </a:xfrm>
          <a:prstGeom prst="rect">
            <a:avLst/>
          </a:prstGeom>
          <a:pattFill prst="wave">
            <a:fgClr>
              <a:srgbClr val="9966FF"/>
            </a:fgClr>
            <a:bgClr>
              <a:srgbClr val="FFFFCC"/>
            </a:bgClr>
          </a:pattFill>
          <a:ln w="25400">
            <a:solidFill>
              <a:schemeClr val="bg2"/>
            </a:solidFill>
            <a:miter lim="800000"/>
          </a:ln>
          <a:effectLst/>
        </p:spPr>
        <p:txBody>
          <a:bodyPr>
            <a:spAutoFit/>
          </a:bodyPr>
          <a:lstStyle/>
          <a:p>
            <a:pPr algn="ctr" rtl="0">
              <a:defRPr/>
            </a:pPr>
            <a:r>
              <a:rPr lang="en-US" sz="2000">
                <a:effectLst>
                  <a:outerShdw blurRad="38100" dist="38100" dir="2700000" algn="tl">
                    <a:srgbClr val="FFFFFF"/>
                  </a:outerShdw>
                </a:effectLst>
                <a:latin typeface="Tahoma" panose="020B0604030504040204" pitchFamily="34" charset="0"/>
                <a:cs typeface="Arial" panose="020B0604020202020204" pitchFamily="34" charset="0"/>
              </a:rPr>
              <a:t>Intracellular fluid</a:t>
            </a:r>
          </a:p>
          <a:p>
            <a:pPr algn="ctr" rtl="0">
              <a:defRPr/>
            </a:pPr>
            <a:r>
              <a:rPr lang="en-US" sz="2000">
                <a:effectLst>
                  <a:outerShdw blurRad="38100" dist="38100" dir="2700000" algn="tl">
                    <a:srgbClr val="FFFFFF"/>
                  </a:outerShdw>
                </a:effectLst>
                <a:latin typeface="Tahoma" panose="020B0604030504040204" pitchFamily="34" charset="0"/>
                <a:cs typeface="Arial" panose="020B0604020202020204" pitchFamily="34" charset="0"/>
                <a:sym typeface="Symbol" panose="05050102010706020507" pitchFamily="18" charset="2"/>
              </a:rPr>
              <a:t>(</a:t>
            </a:r>
            <a:r>
              <a:rPr lang="en-US">
                <a:effectLst>
                  <a:outerShdw blurRad="38100" dist="38100" dir="2700000" algn="tl">
                    <a:srgbClr val="FFFFFF"/>
                  </a:outerShdw>
                </a:effectLst>
                <a:latin typeface="Tahoma" panose="020B0604030504040204" pitchFamily="34" charset="0"/>
                <a:cs typeface="Arial" panose="020B0604020202020204" pitchFamily="34" charset="0"/>
                <a:sym typeface="Symbol" panose="05050102010706020507" pitchFamily="18" charset="2"/>
              </a:rPr>
              <a:t></a:t>
            </a:r>
            <a:r>
              <a:rPr lang="en-US">
                <a:latin typeface="Tahoma" panose="020B0604030504040204" pitchFamily="34" charset="0"/>
                <a:cs typeface="Arial" panose="020B0604020202020204" pitchFamily="34" charset="0"/>
                <a:sym typeface="Symbol" panose="05050102010706020507" pitchFamily="18" charset="2"/>
              </a:rPr>
              <a:t> </a:t>
            </a:r>
            <a:r>
              <a:rPr lang="en-US" sz="2000">
                <a:effectLst>
                  <a:outerShdw blurRad="38100" dist="38100" dir="2700000" algn="tl">
                    <a:srgbClr val="FFFFFF"/>
                  </a:outerShdw>
                </a:effectLst>
                <a:latin typeface="Tahoma" panose="020B0604030504040204" pitchFamily="34" charset="0"/>
                <a:cs typeface="Arial" panose="020B0604020202020204" pitchFamily="34" charset="0"/>
                <a:sym typeface="Symbol" panose="05050102010706020507" pitchFamily="18" charset="2"/>
              </a:rPr>
              <a:t>2/3)</a:t>
            </a:r>
          </a:p>
          <a:p>
            <a:pPr algn="ctr" rtl="0">
              <a:buFont typeface="Symbol" panose="05050102010706020507" pitchFamily="18" charset="2"/>
              <a:buChar char="»"/>
              <a:defRPr/>
            </a:pPr>
            <a:r>
              <a:rPr lang="en-US">
                <a:effectLst>
                  <a:outerShdw blurRad="38100" dist="38100" dir="2700000" algn="tl">
                    <a:srgbClr val="FFFFFF"/>
                  </a:outerShdw>
                </a:effectLst>
                <a:latin typeface="Tahoma" panose="020B0604030504040204" pitchFamily="34" charset="0"/>
                <a:cs typeface="Arial" panose="020B0604020202020204" pitchFamily="34" charset="0"/>
                <a:sym typeface="Symbol" panose="05050102010706020507" pitchFamily="18" charset="2"/>
              </a:rPr>
              <a:t> </a:t>
            </a:r>
            <a:r>
              <a:rPr lang="en-US">
                <a:effectLst>
                  <a:outerShdw blurRad="38100" dist="38100" dir="2700000" algn="tl">
                    <a:srgbClr val="FFFFFF"/>
                  </a:outerShdw>
                </a:effectLst>
                <a:cs typeface="Arial" panose="020B0604020202020204" pitchFamily="34" charset="0"/>
                <a:sym typeface="Symbol" panose="05050102010706020507" pitchFamily="18" charset="2"/>
              </a:rPr>
              <a:t>67% of TBW</a:t>
            </a:r>
            <a:endParaRPr lang="en-US">
              <a:effectLst>
                <a:outerShdw blurRad="38100" dist="38100" dir="2700000" algn="tl">
                  <a:srgbClr val="FFFFFF"/>
                </a:outerShdw>
              </a:effectLst>
              <a:latin typeface="Tahoma" panose="020B0604030504040204" pitchFamily="34" charset="0"/>
              <a:cs typeface="Arial" panose="020B0604020202020204" pitchFamily="34" charset="0"/>
              <a:sym typeface="Symbol" panose="05050102010706020507" pitchFamily="18" charset="2"/>
            </a:endParaRPr>
          </a:p>
          <a:p>
            <a:pPr algn="ctr" rtl="0">
              <a:buFont typeface="Symbol" panose="05050102010706020507" pitchFamily="18" charset="2"/>
              <a:buChar char="»"/>
              <a:defRPr/>
            </a:pPr>
            <a:r>
              <a:rPr lang="en-US" sz="1600">
                <a:effectLst>
                  <a:outerShdw blurRad="38100" dist="38100" dir="2700000" algn="tl">
                    <a:srgbClr val="FFFFFF"/>
                  </a:outerShdw>
                </a:effectLst>
                <a:latin typeface="Tahoma" panose="020B0604030504040204" pitchFamily="34" charset="0"/>
                <a:cs typeface="Arial" panose="020B0604020202020204" pitchFamily="34" charset="0"/>
                <a:sym typeface="Symbol" panose="05050102010706020507" pitchFamily="18" charset="2"/>
              </a:rPr>
              <a:t> </a:t>
            </a:r>
            <a:r>
              <a:rPr lang="en-US" sz="1600" b="1">
                <a:solidFill>
                  <a:srgbClr val="800000"/>
                </a:solidFill>
                <a:latin typeface="Tahoma" panose="020B0604030504040204" pitchFamily="34" charset="0"/>
                <a:cs typeface="Arial" panose="020B0604020202020204" pitchFamily="34" charset="0"/>
                <a:sym typeface="Symbol" panose="05050102010706020507" pitchFamily="18" charset="2"/>
              </a:rPr>
              <a:t>40% of body wt</a:t>
            </a:r>
          </a:p>
        </p:txBody>
      </p:sp>
      <p:sp>
        <p:nvSpPr>
          <p:cNvPr id="159749" name="Rectangle 5" descr="Wave"/>
          <p:cNvSpPr>
            <a:spLocks noChangeArrowheads="1"/>
          </p:cNvSpPr>
          <p:nvPr/>
        </p:nvSpPr>
        <p:spPr bwMode="auto">
          <a:xfrm>
            <a:off x="2482850" y="4462463"/>
            <a:ext cx="2089150" cy="904875"/>
          </a:xfrm>
          <a:prstGeom prst="rect">
            <a:avLst/>
          </a:prstGeom>
          <a:pattFill prst="wave">
            <a:fgClr>
              <a:srgbClr val="FF9999"/>
            </a:fgClr>
            <a:bgClr>
              <a:srgbClr val="FFFFCC"/>
            </a:bgClr>
          </a:pattFill>
          <a:ln w="19050">
            <a:solidFill>
              <a:schemeClr val="bg2"/>
            </a:solidFill>
            <a:miter lim="800000"/>
          </a:ln>
          <a:effectLst/>
        </p:spPr>
        <p:txBody>
          <a:bodyPr>
            <a:spAutoFit/>
          </a:bodyPr>
          <a:lstStyle/>
          <a:p>
            <a:pPr algn="ctr" rtl="0">
              <a:defRPr/>
            </a:pPr>
            <a:r>
              <a:rPr lang="en-US" sz="2000">
                <a:effectLst>
                  <a:outerShdw blurRad="38100" dist="38100" dir="2700000" algn="tl">
                    <a:srgbClr val="FFFFFF"/>
                  </a:outerShdw>
                </a:effectLst>
                <a:latin typeface="Tahoma" panose="020B0604030504040204" pitchFamily="34" charset="0"/>
                <a:cs typeface="Arial" panose="020B0604020202020204" pitchFamily="34" charset="0"/>
              </a:rPr>
              <a:t>Interstitial fluid</a:t>
            </a:r>
          </a:p>
          <a:p>
            <a:pPr algn="ctr" rtl="0">
              <a:buFont typeface="Symbol" panose="05050102010706020507" pitchFamily="18" charset="2"/>
              <a:buChar char="»"/>
              <a:defRPr/>
            </a:pPr>
            <a:r>
              <a:rPr lang="en-US" sz="1600">
                <a:effectLst>
                  <a:outerShdw blurRad="38100" dist="38100" dir="2700000" algn="tl">
                    <a:srgbClr val="FFFFFF"/>
                  </a:outerShdw>
                </a:effectLst>
                <a:latin typeface="Tahoma" panose="020B0604030504040204" pitchFamily="34" charset="0"/>
                <a:cs typeface="Tahoma" panose="020B0604030504040204" pitchFamily="34" charset="0"/>
              </a:rPr>
              <a:t>75% of ECF</a:t>
            </a:r>
          </a:p>
          <a:p>
            <a:pPr algn="ctr" rtl="0">
              <a:buFont typeface="Symbol" panose="05050102010706020507" pitchFamily="18" charset="2"/>
              <a:buChar char="»"/>
              <a:defRPr/>
            </a:pPr>
            <a:r>
              <a:rPr lang="en-US" sz="1600">
                <a:effectLst>
                  <a:outerShdw blurRad="38100" dist="38100" dir="2700000" algn="tl">
                    <a:srgbClr val="FFFFFF"/>
                  </a:outerShdw>
                </a:effectLst>
                <a:latin typeface="Tahoma" panose="020B0604030504040204" pitchFamily="34" charset="0"/>
                <a:cs typeface="Arial" panose="020B0604020202020204" pitchFamily="34" charset="0"/>
              </a:rPr>
              <a:t> </a:t>
            </a:r>
            <a:r>
              <a:rPr lang="en-US" sz="1600" b="1">
                <a:solidFill>
                  <a:srgbClr val="800000"/>
                </a:solidFill>
                <a:latin typeface="Tahoma" panose="020B0604030504040204" pitchFamily="34" charset="0"/>
                <a:cs typeface="Arial" panose="020B0604020202020204" pitchFamily="34" charset="0"/>
              </a:rPr>
              <a:t>15% of body wt</a:t>
            </a:r>
          </a:p>
        </p:txBody>
      </p:sp>
      <p:sp>
        <p:nvSpPr>
          <p:cNvPr id="159750" name="Rectangle 6" descr="Wave"/>
          <p:cNvSpPr>
            <a:spLocks noChangeArrowheads="1"/>
          </p:cNvSpPr>
          <p:nvPr/>
        </p:nvSpPr>
        <p:spPr bwMode="auto">
          <a:xfrm>
            <a:off x="323850" y="4448175"/>
            <a:ext cx="2016125" cy="935038"/>
          </a:xfrm>
          <a:prstGeom prst="rect">
            <a:avLst/>
          </a:prstGeom>
          <a:pattFill prst="wave">
            <a:fgClr>
              <a:srgbClr val="FF9999"/>
            </a:fgClr>
            <a:bgClr>
              <a:srgbClr val="FFFFCC"/>
            </a:bgClr>
          </a:pattFill>
          <a:ln w="19050">
            <a:solidFill>
              <a:schemeClr val="bg2"/>
            </a:solidFill>
            <a:miter lim="800000"/>
          </a:ln>
          <a:effectLst/>
        </p:spPr>
        <p:txBody>
          <a:bodyPr>
            <a:spAutoFit/>
          </a:bodyPr>
          <a:lstStyle/>
          <a:p>
            <a:pPr algn="ctr" rtl="0">
              <a:defRPr/>
            </a:pPr>
            <a:r>
              <a:rPr lang="en-US" sz="2000">
                <a:effectLst>
                  <a:outerShdw blurRad="38100" dist="38100" dir="2700000" algn="tl">
                    <a:srgbClr val="FFFFFF"/>
                  </a:outerShdw>
                </a:effectLst>
                <a:latin typeface="Tahoma" panose="020B0604030504040204" pitchFamily="34" charset="0"/>
                <a:cs typeface="Tahoma" panose="020B0604030504040204" pitchFamily="34" charset="0"/>
              </a:rPr>
              <a:t>Plasma</a:t>
            </a:r>
          </a:p>
          <a:p>
            <a:pPr algn="ctr" rtl="0">
              <a:buFont typeface="Symbol" panose="05050102010706020507" pitchFamily="18" charset="2"/>
              <a:buChar char="»"/>
              <a:defRPr/>
            </a:pPr>
            <a:r>
              <a:rPr lang="en-US">
                <a:effectLst>
                  <a:outerShdw blurRad="38100" dist="38100" dir="2700000" algn="tl">
                    <a:srgbClr val="FFFFFF"/>
                  </a:outerShdw>
                </a:effectLst>
                <a:latin typeface="Tahoma" panose="020B0604030504040204" pitchFamily="34" charset="0"/>
                <a:cs typeface="Tahoma" panose="020B0604030504040204" pitchFamily="34" charset="0"/>
                <a:sym typeface="Symbol" panose="05050102010706020507" pitchFamily="18" charset="2"/>
              </a:rPr>
              <a:t> </a:t>
            </a:r>
            <a:r>
              <a:rPr lang="en-US" sz="1600">
                <a:effectLst>
                  <a:outerShdw blurRad="38100" dist="38100" dir="2700000" algn="tl">
                    <a:srgbClr val="FFFFFF"/>
                  </a:outerShdw>
                </a:effectLst>
                <a:latin typeface="Tahoma" panose="020B0604030504040204" pitchFamily="34" charset="0"/>
                <a:cs typeface="Tahoma" panose="020B0604030504040204" pitchFamily="34" charset="0"/>
                <a:sym typeface="Symbol" panose="05050102010706020507" pitchFamily="18" charset="2"/>
              </a:rPr>
              <a:t>25% of ECF</a:t>
            </a:r>
          </a:p>
          <a:p>
            <a:pPr algn="ctr" rtl="0">
              <a:buFont typeface="Symbol" panose="05050102010706020507" pitchFamily="18" charset="2"/>
              <a:buChar char="»"/>
              <a:defRPr/>
            </a:pPr>
            <a:r>
              <a:rPr lang="en-US" sz="1600">
                <a:effectLst>
                  <a:outerShdw blurRad="38100" dist="38100" dir="2700000" algn="tl">
                    <a:srgbClr val="FFFFFF"/>
                  </a:outerShdw>
                </a:effectLst>
                <a:latin typeface="Tahoma" panose="020B0604030504040204" pitchFamily="34" charset="0"/>
                <a:cs typeface="Arial" panose="020B0604020202020204" pitchFamily="34" charset="0"/>
                <a:sym typeface="Symbol" panose="05050102010706020507" pitchFamily="18" charset="2"/>
              </a:rPr>
              <a:t> </a:t>
            </a:r>
            <a:r>
              <a:rPr lang="en-US" sz="1600" b="1">
                <a:solidFill>
                  <a:srgbClr val="800000"/>
                </a:solidFill>
                <a:latin typeface="Tahoma" panose="020B0604030504040204" pitchFamily="34" charset="0"/>
                <a:cs typeface="Arial" panose="020B0604020202020204" pitchFamily="34" charset="0"/>
                <a:sym typeface="Symbol" panose="05050102010706020507" pitchFamily="18" charset="2"/>
              </a:rPr>
              <a:t>5% of body wt</a:t>
            </a:r>
          </a:p>
        </p:txBody>
      </p:sp>
      <p:sp>
        <p:nvSpPr>
          <p:cNvPr id="159755" name="AutoShape 11"/>
          <p:cNvSpPr>
            <a:spLocks noChangeArrowheads="1"/>
          </p:cNvSpPr>
          <p:nvPr/>
        </p:nvSpPr>
        <p:spPr bwMode="auto">
          <a:xfrm>
            <a:off x="6589713" y="1773238"/>
            <a:ext cx="358775" cy="503237"/>
          </a:xfrm>
          <a:prstGeom prst="downArrow">
            <a:avLst>
              <a:gd name="adj1" fmla="val 50000"/>
              <a:gd name="adj2" fmla="val 35066"/>
            </a:avLst>
          </a:prstGeom>
          <a:gradFill rotWithShape="1">
            <a:gsLst>
              <a:gs pos="0">
                <a:srgbClr val="FFFFCC"/>
              </a:gs>
              <a:gs pos="100000">
                <a:schemeClr val="folHlink"/>
              </a:gs>
            </a:gsLst>
            <a:path path="rect">
              <a:fillToRect l="50000" t="50000" r="50000" b="50000"/>
            </a:path>
          </a:gradFill>
          <a:ln w="9525">
            <a:solidFill>
              <a:schemeClr val="bg2"/>
            </a:solidFill>
            <a:miter lim="800000"/>
          </a:ln>
        </p:spPr>
        <p:txBody>
          <a:bodyPr vert="eaVert" wrap="none" anchor="ctr"/>
          <a:lstStyle/>
          <a:p>
            <a:endParaRPr lang="ar-SA"/>
          </a:p>
        </p:txBody>
      </p:sp>
      <p:sp>
        <p:nvSpPr>
          <p:cNvPr id="159757" name="Rectangle 13" descr="Wave"/>
          <p:cNvSpPr>
            <a:spLocks noChangeArrowheads="1"/>
          </p:cNvSpPr>
          <p:nvPr/>
        </p:nvSpPr>
        <p:spPr bwMode="auto">
          <a:xfrm>
            <a:off x="4714875" y="4475163"/>
            <a:ext cx="2233613" cy="409575"/>
          </a:xfrm>
          <a:prstGeom prst="rect">
            <a:avLst/>
          </a:prstGeom>
          <a:pattFill prst="wave">
            <a:fgClr>
              <a:srgbClr val="FF9999"/>
            </a:fgClr>
            <a:bgClr>
              <a:srgbClr val="FFFFCC"/>
            </a:bgClr>
          </a:pattFill>
          <a:ln w="12700">
            <a:solidFill>
              <a:schemeClr val="bg2"/>
            </a:solidFill>
            <a:miter lim="800000"/>
          </a:ln>
          <a:effectLst/>
        </p:spPr>
        <p:txBody>
          <a:bodyPr>
            <a:spAutoFit/>
          </a:bodyPr>
          <a:lstStyle/>
          <a:p>
            <a:pPr algn="ctr" rtl="0">
              <a:defRPr/>
            </a:pPr>
            <a:r>
              <a:rPr lang="en-US" sz="2000">
                <a:effectLst>
                  <a:outerShdw blurRad="38100" dist="38100" dir="2700000" algn="tl">
                    <a:srgbClr val="FFFFFF"/>
                  </a:outerShdw>
                </a:effectLst>
                <a:latin typeface="Tahoma" panose="020B0604030504040204" pitchFamily="34" charset="0"/>
                <a:cs typeface="Arial" panose="020B0604020202020204" pitchFamily="34" charset="0"/>
              </a:rPr>
              <a:t>Transcellular fluid</a:t>
            </a:r>
          </a:p>
        </p:txBody>
      </p:sp>
      <p:sp>
        <p:nvSpPr>
          <p:cNvPr id="159758" name="Line 14"/>
          <p:cNvSpPr>
            <a:spLocks noChangeShapeType="1"/>
          </p:cNvSpPr>
          <p:nvPr/>
        </p:nvSpPr>
        <p:spPr bwMode="auto">
          <a:xfrm>
            <a:off x="1492250" y="4005263"/>
            <a:ext cx="3887788" cy="0"/>
          </a:xfrm>
          <a:prstGeom prst="line">
            <a:avLst/>
          </a:prstGeom>
          <a:noFill/>
          <a:ln w="19050">
            <a:solidFill>
              <a:schemeClr val="bg2"/>
            </a:solidFill>
            <a:round/>
          </a:ln>
        </p:spPr>
        <p:txBody>
          <a:bodyPr/>
          <a:lstStyle/>
          <a:p>
            <a:endParaRPr lang="en-US"/>
          </a:p>
        </p:txBody>
      </p:sp>
      <p:sp>
        <p:nvSpPr>
          <p:cNvPr id="159760" name="Rectangle 16" descr="Wave"/>
          <p:cNvSpPr>
            <a:spLocks noChangeArrowheads="1"/>
          </p:cNvSpPr>
          <p:nvPr/>
        </p:nvSpPr>
        <p:spPr bwMode="auto">
          <a:xfrm>
            <a:off x="5291138" y="4875213"/>
            <a:ext cx="1081087" cy="1806575"/>
          </a:xfrm>
          <a:prstGeom prst="rect">
            <a:avLst/>
          </a:prstGeom>
          <a:pattFill prst="wave">
            <a:fgClr>
              <a:srgbClr val="FF9999"/>
            </a:fgClr>
            <a:bgClr>
              <a:srgbClr val="FFFFCC"/>
            </a:bgClr>
          </a:pattFill>
          <a:ln w="12700">
            <a:solidFill>
              <a:schemeClr val="bg2"/>
            </a:solidFill>
            <a:miter lim="800000"/>
          </a:ln>
          <a:effectLst/>
        </p:spPr>
        <p:txBody>
          <a:bodyPr>
            <a:spAutoFit/>
          </a:bodyPr>
          <a:lstStyle/>
          <a:p>
            <a:pPr algn="ctr" rtl="0">
              <a:defRPr/>
            </a:pPr>
            <a:r>
              <a:rPr lang="en-US" sz="1400">
                <a:effectLst>
                  <a:outerShdw blurRad="38100" dist="38100" dir="2700000" algn="tl">
                    <a:srgbClr val="FFFFFF"/>
                  </a:outerShdw>
                </a:effectLst>
                <a:latin typeface="Tahoma" panose="020B0604030504040204" pitchFamily="34" charset="0"/>
                <a:cs typeface="Arial" panose="020B0604020202020204" pitchFamily="34" charset="0"/>
              </a:rPr>
              <a:t>CSF</a:t>
            </a:r>
          </a:p>
          <a:p>
            <a:pPr algn="ctr" rtl="0">
              <a:defRPr/>
            </a:pPr>
            <a:r>
              <a:rPr lang="en-US" sz="1400">
                <a:effectLst>
                  <a:outerShdw blurRad="38100" dist="38100" dir="2700000" algn="tl">
                    <a:srgbClr val="FFFFFF"/>
                  </a:outerShdw>
                </a:effectLst>
                <a:latin typeface="Tahoma" panose="020B0604030504040204" pitchFamily="34" charset="0"/>
                <a:cs typeface="Arial" panose="020B0604020202020204" pitchFamily="34" charset="0"/>
              </a:rPr>
              <a:t>Intraocular</a:t>
            </a:r>
          </a:p>
          <a:p>
            <a:pPr algn="ctr" rtl="0">
              <a:defRPr/>
            </a:pPr>
            <a:r>
              <a:rPr lang="en-US" sz="1400">
                <a:effectLst>
                  <a:outerShdw blurRad="38100" dist="38100" dir="2700000" algn="tl">
                    <a:srgbClr val="FFFFFF"/>
                  </a:outerShdw>
                </a:effectLst>
                <a:latin typeface="Tahoma" panose="020B0604030504040204" pitchFamily="34" charset="0"/>
                <a:cs typeface="Arial" panose="020B0604020202020204" pitchFamily="34" charset="0"/>
              </a:rPr>
              <a:t>Pleural</a:t>
            </a:r>
          </a:p>
          <a:p>
            <a:pPr algn="ctr" rtl="0">
              <a:defRPr/>
            </a:pPr>
            <a:r>
              <a:rPr lang="en-US" sz="1400">
                <a:effectLst>
                  <a:outerShdw blurRad="38100" dist="38100" dir="2700000" algn="tl">
                    <a:srgbClr val="FFFFFF"/>
                  </a:outerShdw>
                </a:effectLst>
                <a:latin typeface="Tahoma" panose="020B0604030504040204" pitchFamily="34" charset="0"/>
                <a:cs typeface="Arial" panose="020B0604020202020204" pitchFamily="34" charset="0"/>
              </a:rPr>
              <a:t>Peritoneal</a:t>
            </a:r>
          </a:p>
          <a:p>
            <a:pPr algn="ctr" rtl="0">
              <a:defRPr/>
            </a:pPr>
            <a:r>
              <a:rPr lang="en-US" sz="1400">
                <a:effectLst>
                  <a:outerShdw blurRad="38100" dist="38100" dir="2700000" algn="tl">
                    <a:srgbClr val="FFFFFF"/>
                  </a:outerShdw>
                </a:effectLst>
                <a:latin typeface="Tahoma" panose="020B0604030504040204" pitchFamily="34" charset="0"/>
                <a:cs typeface="Arial" panose="020B0604020202020204" pitchFamily="34" charset="0"/>
              </a:rPr>
              <a:t>Pericardial</a:t>
            </a:r>
          </a:p>
          <a:p>
            <a:pPr algn="ctr" rtl="0">
              <a:defRPr/>
            </a:pPr>
            <a:r>
              <a:rPr lang="en-US" sz="1400">
                <a:effectLst>
                  <a:outerShdw blurRad="38100" dist="38100" dir="2700000" algn="tl">
                    <a:srgbClr val="FFFFFF"/>
                  </a:outerShdw>
                </a:effectLst>
                <a:latin typeface="Tahoma" panose="020B0604030504040204" pitchFamily="34" charset="0"/>
                <a:cs typeface="Arial" panose="020B0604020202020204" pitchFamily="34" charset="0"/>
              </a:rPr>
              <a:t>Synovial</a:t>
            </a:r>
          </a:p>
          <a:p>
            <a:pPr algn="ctr" rtl="0">
              <a:defRPr/>
            </a:pPr>
            <a:r>
              <a:rPr lang="en-US" sz="1400">
                <a:effectLst>
                  <a:outerShdw blurRad="38100" dist="38100" dir="2700000" algn="tl">
                    <a:srgbClr val="FFFFFF"/>
                  </a:outerShdw>
                </a:effectLst>
                <a:latin typeface="Tahoma" panose="020B0604030504040204" pitchFamily="34" charset="0"/>
                <a:cs typeface="Arial" panose="020B0604020202020204" pitchFamily="34" charset="0"/>
              </a:rPr>
              <a:t>Digestive secretions</a:t>
            </a:r>
          </a:p>
        </p:txBody>
      </p:sp>
      <p:sp>
        <p:nvSpPr>
          <p:cNvPr id="159761" name="AutoShape 17"/>
          <p:cNvSpPr>
            <a:spLocks noChangeArrowheads="1"/>
          </p:cNvSpPr>
          <p:nvPr/>
        </p:nvSpPr>
        <p:spPr bwMode="auto">
          <a:xfrm>
            <a:off x="2411413" y="1773238"/>
            <a:ext cx="358775" cy="503237"/>
          </a:xfrm>
          <a:prstGeom prst="downArrow">
            <a:avLst>
              <a:gd name="adj1" fmla="val 50000"/>
              <a:gd name="adj2" fmla="val 35066"/>
            </a:avLst>
          </a:prstGeom>
          <a:gradFill rotWithShape="1">
            <a:gsLst>
              <a:gs pos="0">
                <a:srgbClr val="FFFFCC"/>
              </a:gs>
              <a:gs pos="100000">
                <a:schemeClr val="folHlink"/>
              </a:gs>
            </a:gsLst>
            <a:path path="rect">
              <a:fillToRect l="50000" t="50000" r="50000" b="50000"/>
            </a:path>
          </a:gradFill>
          <a:ln w="9525">
            <a:solidFill>
              <a:schemeClr val="bg2"/>
            </a:solidFill>
            <a:miter lim="800000"/>
          </a:ln>
        </p:spPr>
        <p:txBody>
          <a:bodyPr vert="eaVert" wrap="none" anchor="ctr"/>
          <a:lstStyle/>
          <a:p>
            <a:endParaRPr lang="ar-SA"/>
          </a:p>
        </p:txBody>
      </p:sp>
      <p:sp>
        <p:nvSpPr>
          <p:cNvPr id="159762" name="AutoShape 18"/>
          <p:cNvSpPr>
            <a:spLocks noChangeArrowheads="1"/>
          </p:cNvSpPr>
          <p:nvPr/>
        </p:nvSpPr>
        <p:spPr bwMode="auto">
          <a:xfrm>
            <a:off x="2411413" y="3562350"/>
            <a:ext cx="358775" cy="431800"/>
          </a:xfrm>
          <a:prstGeom prst="downArrow">
            <a:avLst>
              <a:gd name="adj1" fmla="val 50000"/>
              <a:gd name="adj2" fmla="val 30088"/>
            </a:avLst>
          </a:prstGeom>
          <a:gradFill rotWithShape="1">
            <a:gsLst>
              <a:gs pos="0">
                <a:srgbClr val="FFFFCC"/>
              </a:gs>
              <a:gs pos="100000">
                <a:schemeClr val="folHlink"/>
              </a:gs>
            </a:gsLst>
            <a:path path="rect">
              <a:fillToRect l="50000" t="50000" r="50000" b="50000"/>
            </a:path>
          </a:gradFill>
          <a:ln w="9525">
            <a:solidFill>
              <a:schemeClr val="bg2"/>
            </a:solidFill>
            <a:miter lim="800000"/>
          </a:ln>
        </p:spPr>
        <p:txBody>
          <a:bodyPr vert="eaVert" wrap="none" anchor="ctr"/>
          <a:lstStyle/>
          <a:p>
            <a:endParaRPr lang="ar-SA"/>
          </a:p>
        </p:txBody>
      </p:sp>
      <p:sp>
        <p:nvSpPr>
          <p:cNvPr id="159763" name="AutoShape 19"/>
          <p:cNvSpPr>
            <a:spLocks noChangeArrowheads="1"/>
          </p:cNvSpPr>
          <p:nvPr/>
        </p:nvSpPr>
        <p:spPr bwMode="auto">
          <a:xfrm>
            <a:off x="3276600" y="4005263"/>
            <a:ext cx="358775" cy="431800"/>
          </a:xfrm>
          <a:prstGeom prst="downArrow">
            <a:avLst>
              <a:gd name="adj1" fmla="val 50000"/>
              <a:gd name="adj2" fmla="val 30088"/>
            </a:avLst>
          </a:prstGeom>
          <a:gradFill rotWithShape="1">
            <a:gsLst>
              <a:gs pos="0">
                <a:srgbClr val="FFFFCC"/>
              </a:gs>
              <a:gs pos="100000">
                <a:schemeClr val="folHlink"/>
              </a:gs>
            </a:gsLst>
            <a:path path="rect">
              <a:fillToRect l="50000" t="50000" r="50000" b="50000"/>
            </a:path>
          </a:gradFill>
          <a:ln w="9525">
            <a:solidFill>
              <a:schemeClr val="bg2"/>
            </a:solidFill>
            <a:miter lim="800000"/>
          </a:ln>
        </p:spPr>
        <p:txBody>
          <a:bodyPr vert="eaVert" wrap="none" anchor="ctr"/>
          <a:lstStyle/>
          <a:p>
            <a:endParaRPr lang="ar-SA"/>
          </a:p>
        </p:txBody>
      </p:sp>
      <p:sp>
        <p:nvSpPr>
          <p:cNvPr id="159764" name="AutoShape 20"/>
          <p:cNvSpPr>
            <a:spLocks noChangeArrowheads="1"/>
          </p:cNvSpPr>
          <p:nvPr/>
        </p:nvSpPr>
        <p:spPr bwMode="auto">
          <a:xfrm>
            <a:off x="5110163" y="4005263"/>
            <a:ext cx="358775" cy="431800"/>
          </a:xfrm>
          <a:prstGeom prst="downArrow">
            <a:avLst>
              <a:gd name="adj1" fmla="val 50000"/>
              <a:gd name="adj2" fmla="val 30088"/>
            </a:avLst>
          </a:prstGeom>
          <a:gradFill rotWithShape="1">
            <a:gsLst>
              <a:gs pos="0">
                <a:srgbClr val="FFFFCC"/>
              </a:gs>
              <a:gs pos="100000">
                <a:schemeClr val="folHlink"/>
              </a:gs>
            </a:gsLst>
            <a:path path="rect">
              <a:fillToRect l="50000" t="50000" r="50000" b="50000"/>
            </a:path>
          </a:gradFill>
          <a:ln w="9525">
            <a:solidFill>
              <a:schemeClr val="bg2"/>
            </a:solidFill>
            <a:miter lim="800000"/>
          </a:ln>
        </p:spPr>
        <p:txBody>
          <a:bodyPr vert="eaVert" wrap="none" anchor="ctr"/>
          <a:lstStyle/>
          <a:p>
            <a:endParaRPr lang="ar-SA"/>
          </a:p>
        </p:txBody>
      </p:sp>
      <p:sp>
        <p:nvSpPr>
          <p:cNvPr id="159765" name="AutoShape 21"/>
          <p:cNvSpPr>
            <a:spLocks noChangeArrowheads="1"/>
          </p:cNvSpPr>
          <p:nvPr/>
        </p:nvSpPr>
        <p:spPr bwMode="auto">
          <a:xfrm>
            <a:off x="1403350" y="4005263"/>
            <a:ext cx="358775" cy="431800"/>
          </a:xfrm>
          <a:prstGeom prst="downArrow">
            <a:avLst>
              <a:gd name="adj1" fmla="val 50000"/>
              <a:gd name="adj2" fmla="val 30088"/>
            </a:avLst>
          </a:prstGeom>
          <a:gradFill rotWithShape="1">
            <a:gsLst>
              <a:gs pos="0">
                <a:srgbClr val="FFFFCC"/>
              </a:gs>
              <a:gs pos="100000">
                <a:schemeClr val="folHlink"/>
              </a:gs>
            </a:gsLst>
            <a:path path="rect">
              <a:fillToRect l="50000" t="50000" r="50000" b="50000"/>
            </a:path>
          </a:gradFill>
          <a:ln w="9525">
            <a:solidFill>
              <a:schemeClr val="bg2"/>
            </a:solidFill>
            <a:miter lim="800000"/>
          </a:ln>
        </p:spPr>
        <p:txBody>
          <a:bodyPr vert="eaVert" wrap="none" anchor="ctr"/>
          <a:lstStyle/>
          <a:p>
            <a:endParaRPr lang="ar-SA"/>
          </a:p>
        </p:txBody>
      </p:sp>
      <p:sp>
        <p:nvSpPr>
          <p:cNvPr id="2" name="Slide Number Placeholder 1"/>
          <p:cNvSpPr>
            <a:spLocks noGrp="1"/>
          </p:cNvSpPr>
          <p:nvPr>
            <p:ph type="sldNum" sz="quarter" idx="12"/>
          </p:nvPr>
        </p:nvSpPr>
        <p:spPr/>
        <p:txBody>
          <a:bodyPr/>
          <a:lstStyle/>
          <a:p>
            <a:fld id="{723BC520-AE83-471C-8051-A5D42DE7C843}" type="slidenum">
              <a:rPr lang="en-US" smtClean="0"/>
              <a:t>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59746"/>
                                        </p:tgtEl>
                                        <p:attrNameLst>
                                          <p:attrName>style.visibility</p:attrName>
                                        </p:attrNameLst>
                                      </p:cBhvr>
                                      <p:to>
                                        <p:strVal val="visible"/>
                                      </p:to>
                                    </p:set>
                                    <p:animEffect transition="in" filter="fade">
                                      <p:cBhvr>
                                        <p:cTn id="7" dur="500"/>
                                        <p:tgtEl>
                                          <p:spTgt spid="15974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59755"/>
                                        </p:tgtEl>
                                        <p:attrNameLst>
                                          <p:attrName>style.visibility</p:attrName>
                                        </p:attrNameLst>
                                      </p:cBhvr>
                                      <p:to>
                                        <p:strVal val="visible"/>
                                      </p:to>
                                    </p:set>
                                    <p:animEffect transition="in" filter="wipe(up)">
                                      <p:cBhvr>
                                        <p:cTn id="12" dur="500"/>
                                        <p:tgtEl>
                                          <p:spTgt spid="159755"/>
                                        </p:tgtEl>
                                      </p:cBhvr>
                                    </p:animEffect>
                                  </p:childTnLst>
                                </p:cTn>
                              </p:par>
                            </p:childTnLst>
                          </p:cTn>
                        </p:par>
                        <p:par>
                          <p:cTn id="13" fill="hold">
                            <p:stCondLst>
                              <p:cond delay="500"/>
                            </p:stCondLst>
                            <p:childTnLst>
                              <p:par>
                                <p:cTn id="14" presetID="22" presetClass="entr" presetSubtype="1" fill="hold" grpId="0" nodeType="afterEffect">
                                  <p:stCondLst>
                                    <p:cond delay="0"/>
                                  </p:stCondLst>
                                  <p:childTnLst>
                                    <p:set>
                                      <p:cBhvr>
                                        <p:cTn id="15" dur="1" fill="hold">
                                          <p:stCondLst>
                                            <p:cond delay="0"/>
                                          </p:stCondLst>
                                        </p:cTn>
                                        <p:tgtEl>
                                          <p:spTgt spid="159748"/>
                                        </p:tgtEl>
                                        <p:attrNameLst>
                                          <p:attrName>style.visibility</p:attrName>
                                        </p:attrNameLst>
                                      </p:cBhvr>
                                      <p:to>
                                        <p:strVal val="visible"/>
                                      </p:to>
                                    </p:set>
                                    <p:animEffect transition="in" filter="wipe(up)">
                                      <p:cBhvr>
                                        <p:cTn id="16" dur="1000"/>
                                        <p:tgtEl>
                                          <p:spTgt spid="159748"/>
                                        </p:tgtEl>
                                      </p:cBhvr>
                                    </p:animEffect>
                                  </p:childTnLst>
                                </p:cTn>
                              </p:par>
                            </p:childTnLst>
                          </p:cTn>
                        </p:par>
                        <p:par>
                          <p:cTn id="17" fill="hold">
                            <p:stCondLst>
                              <p:cond delay="1500"/>
                            </p:stCondLst>
                            <p:childTnLst>
                              <p:par>
                                <p:cTn id="18" presetID="22" presetClass="entr" presetSubtype="1" fill="hold" grpId="0" nodeType="afterEffect">
                                  <p:stCondLst>
                                    <p:cond delay="0"/>
                                  </p:stCondLst>
                                  <p:childTnLst>
                                    <p:set>
                                      <p:cBhvr>
                                        <p:cTn id="19" dur="1" fill="hold">
                                          <p:stCondLst>
                                            <p:cond delay="0"/>
                                          </p:stCondLst>
                                        </p:cTn>
                                        <p:tgtEl>
                                          <p:spTgt spid="159761"/>
                                        </p:tgtEl>
                                        <p:attrNameLst>
                                          <p:attrName>style.visibility</p:attrName>
                                        </p:attrNameLst>
                                      </p:cBhvr>
                                      <p:to>
                                        <p:strVal val="visible"/>
                                      </p:to>
                                    </p:set>
                                    <p:animEffect transition="in" filter="wipe(up)">
                                      <p:cBhvr>
                                        <p:cTn id="20" dur="500"/>
                                        <p:tgtEl>
                                          <p:spTgt spid="159761"/>
                                        </p:tgtEl>
                                      </p:cBhvr>
                                    </p:animEffect>
                                  </p:childTnLst>
                                </p:cTn>
                              </p:par>
                            </p:childTnLst>
                          </p:cTn>
                        </p:par>
                        <p:par>
                          <p:cTn id="21" fill="hold">
                            <p:stCondLst>
                              <p:cond delay="2000"/>
                            </p:stCondLst>
                            <p:childTnLst>
                              <p:par>
                                <p:cTn id="22" presetID="22" presetClass="entr" presetSubtype="1" fill="hold" grpId="0" nodeType="afterEffect">
                                  <p:stCondLst>
                                    <p:cond delay="0"/>
                                  </p:stCondLst>
                                  <p:childTnLst>
                                    <p:set>
                                      <p:cBhvr>
                                        <p:cTn id="23" dur="1" fill="hold">
                                          <p:stCondLst>
                                            <p:cond delay="0"/>
                                          </p:stCondLst>
                                        </p:cTn>
                                        <p:tgtEl>
                                          <p:spTgt spid="159747"/>
                                        </p:tgtEl>
                                        <p:attrNameLst>
                                          <p:attrName>style.visibility</p:attrName>
                                        </p:attrNameLst>
                                      </p:cBhvr>
                                      <p:to>
                                        <p:strVal val="visible"/>
                                      </p:to>
                                    </p:set>
                                    <p:animEffect transition="in" filter="wipe(up)">
                                      <p:cBhvr>
                                        <p:cTn id="24" dur="1000"/>
                                        <p:tgtEl>
                                          <p:spTgt spid="159747"/>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1" fill="hold" grpId="0" nodeType="clickEffect">
                                  <p:stCondLst>
                                    <p:cond delay="0"/>
                                  </p:stCondLst>
                                  <p:childTnLst>
                                    <p:set>
                                      <p:cBhvr>
                                        <p:cTn id="28" dur="1" fill="hold">
                                          <p:stCondLst>
                                            <p:cond delay="0"/>
                                          </p:stCondLst>
                                        </p:cTn>
                                        <p:tgtEl>
                                          <p:spTgt spid="159762"/>
                                        </p:tgtEl>
                                        <p:attrNameLst>
                                          <p:attrName>style.visibility</p:attrName>
                                        </p:attrNameLst>
                                      </p:cBhvr>
                                      <p:to>
                                        <p:strVal val="visible"/>
                                      </p:to>
                                    </p:set>
                                    <p:animEffect transition="in" filter="wipe(up)">
                                      <p:cBhvr>
                                        <p:cTn id="29" dur="1000"/>
                                        <p:tgtEl>
                                          <p:spTgt spid="159762"/>
                                        </p:tgtEl>
                                      </p:cBhvr>
                                    </p:animEffect>
                                  </p:childTnLst>
                                </p:cTn>
                              </p:par>
                            </p:childTnLst>
                          </p:cTn>
                        </p:par>
                        <p:par>
                          <p:cTn id="30" fill="hold">
                            <p:stCondLst>
                              <p:cond delay="1000"/>
                            </p:stCondLst>
                            <p:childTnLst>
                              <p:par>
                                <p:cTn id="31" presetID="9" presetClass="entr" presetSubtype="0" fill="hold" grpId="0" nodeType="afterEffect">
                                  <p:stCondLst>
                                    <p:cond delay="0"/>
                                  </p:stCondLst>
                                  <p:childTnLst>
                                    <p:set>
                                      <p:cBhvr>
                                        <p:cTn id="32" dur="1" fill="hold">
                                          <p:stCondLst>
                                            <p:cond delay="0"/>
                                          </p:stCondLst>
                                        </p:cTn>
                                        <p:tgtEl>
                                          <p:spTgt spid="159758"/>
                                        </p:tgtEl>
                                        <p:attrNameLst>
                                          <p:attrName>style.visibility</p:attrName>
                                        </p:attrNameLst>
                                      </p:cBhvr>
                                      <p:to>
                                        <p:strVal val="visible"/>
                                      </p:to>
                                    </p:set>
                                    <p:animEffect transition="in" filter="dissolve">
                                      <p:cBhvr>
                                        <p:cTn id="33" dur="500"/>
                                        <p:tgtEl>
                                          <p:spTgt spid="159758"/>
                                        </p:tgtEl>
                                      </p:cBhvr>
                                    </p:animEffect>
                                  </p:childTnLst>
                                </p:cTn>
                              </p:par>
                            </p:childTnLst>
                          </p:cTn>
                        </p:par>
                        <p:par>
                          <p:cTn id="34" fill="hold">
                            <p:stCondLst>
                              <p:cond delay="1500"/>
                            </p:stCondLst>
                            <p:childTnLst>
                              <p:par>
                                <p:cTn id="35" presetID="22" presetClass="entr" presetSubtype="1" fill="hold" grpId="0" nodeType="afterEffect">
                                  <p:stCondLst>
                                    <p:cond delay="0"/>
                                  </p:stCondLst>
                                  <p:childTnLst>
                                    <p:set>
                                      <p:cBhvr>
                                        <p:cTn id="36" dur="1" fill="hold">
                                          <p:stCondLst>
                                            <p:cond delay="0"/>
                                          </p:stCondLst>
                                        </p:cTn>
                                        <p:tgtEl>
                                          <p:spTgt spid="159765"/>
                                        </p:tgtEl>
                                        <p:attrNameLst>
                                          <p:attrName>style.visibility</p:attrName>
                                        </p:attrNameLst>
                                      </p:cBhvr>
                                      <p:to>
                                        <p:strVal val="visible"/>
                                      </p:to>
                                    </p:set>
                                    <p:animEffect transition="in" filter="wipe(up)">
                                      <p:cBhvr>
                                        <p:cTn id="37" dur="1000"/>
                                        <p:tgtEl>
                                          <p:spTgt spid="159765"/>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59750"/>
                                        </p:tgtEl>
                                        <p:attrNameLst>
                                          <p:attrName>style.visibility</p:attrName>
                                        </p:attrNameLst>
                                      </p:cBhvr>
                                      <p:to>
                                        <p:strVal val="visible"/>
                                      </p:to>
                                    </p:set>
                                    <p:animEffect transition="in" filter="fade">
                                      <p:cBhvr>
                                        <p:cTn id="40" dur="1000"/>
                                        <p:tgtEl>
                                          <p:spTgt spid="159750"/>
                                        </p:tgtEl>
                                      </p:cBhvr>
                                    </p:animEffect>
                                  </p:childTnLst>
                                </p:cTn>
                              </p:par>
                              <p:par>
                                <p:cTn id="41" presetID="22" presetClass="entr" presetSubtype="1" fill="hold" grpId="0" nodeType="withEffect">
                                  <p:stCondLst>
                                    <p:cond delay="0"/>
                                  </p:stCondLst>
                                  <p:childTnLst>
                                    <p:set>
                                      <p:cBhvr>
                                        <p:cTn id="42" dur="1" fill="hold">
                                          <p:stCondLst>
                                            <p:cond delay="0"/>
                                          </p:stCondLst>
                                        </p:cTn>
                                        <p:tgtEl>
                                          <p:spTgt spid="159763"/>
                                        </p:tgtEl>
                                        <p:attrNameLst>
                                          <p:attrName>style.visibility</p:attrName>
                                        </p:attrNameLst>
                                      </p:cBhvr>
                                      <p:to>
                                        <p:strVal val="visible"/>
                                      </p:to>
                                    </p:set>
                                    <p:animEffect transition="in" filter="wipe(up)">
                                      <p:cBhvr>
                                        <p:cTn id="43" dur="1000"/>
                                        <p:tgtEl>
                                          <p:spTgt spid="159763"/>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59749"/>
                                        </p:tgtEl>
                                        <p:attrNameLst>
                                          <p:attrName>style.visibility</p:attrName>
                                        </p:attrNameLst>
                                      </p:cBhvr>
                                      <p:to>
                                        <p:strVal val="visible"/>
                                      </p:to>
                                    </p:set>
                                    <p:animEffect transition="in" filter="fade">
                                      <p:cBhvr>
                                        <p:cTn id="46" dur="1000"/>
                                        <p:tgtEl>
                                          <p:spTgt spid="159749"/>
                                        </p:tgtEl>
                                      </p:cBhvr>
                                    </p:animEffect>
                                  </p:childTnLst>
                                </p:cTn>
                              </p:par>
                              <p:par>
                                <p:cTn id="47" presetID="22" presetClass="entr" presetSubtype="1" fill="hold" grpId="0" nodeType="withEffect">
                                  <p:stCondLst>
                                    <p:cond delay="0"/>
                                  </p:stCondLst>
                                  <p:childTnLst>
                                    <p:set>
                                      <p:cBhvr>
                                        <p:cTn id="48" dur="1" fill="hold">
                                          <p:stCondLst>
                                            <p:cond delay="0"/>
                                          </p:stCondLst>
                                        </p:cTn>
                                        <p:tgtEl>
                                          <p:spTgt spid="159764"/>
                                        </p:tgtEl>
                                        <p:attrNameLst>
                                          <p:attrName>style.visibility</p:attrName>
                                        </p:attrNameLst>
                                      </p:cBhvr>
                                      <p:to>
                                        <p:strVal val="visible"/>
                                      </p:to>
                                    </p:set>
                                    <p:animEffect transition="in" filter="wipe(up)">
                                      <p:cBhvr>
                                        <p:cTn id="49" dur="1000"/>
                                        <p:tgtEl>
                                          <p:spTgt spid="159764"/>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59757"/>
                                        </p:tgtEl>
                                        <p:attrNameLst>
                                          <p:attrName>style.visibility</p:attrName>
                                        </p:attrNameLst>
                                      </p:cBhvr>
                                      <p:to>
                                        <p:strVal val="visible"/>
                                      </p:to>
                                    </p:set>
                                    <p:animEffect transition="in" filter="fade">
                                      <p:cBhvr>
                                        <p:cTn id="52" dur="1000"/>
                                        <p:tgtEl>
                                          <p:spTgt spid="159757"/>
                                        </p:tgtEl>
                                      </p:cBhvr>
                                    </p:animEffect>
                                  </p:childTnLst>
                                </p:cTn>
                              </p:par>
                            </p:childTnLst>
                          </p:cTn>
                        </p:par>
                        <p:par>
                          <p:cTn id="53" fill="hold">
                            <p:stCondLst>
                              <p:cond delay="2500"/>
                            </p:stCondLst>
                            <p:childTnLst>
                              <p:par>
                                <p:cTn id="54" presetID="10" presetClass="entr" presetSubtype="0" fill="hold" grpId="0" nodeType="afterEffect">
                                  <p:stCondLst>
                                    <p:cond delay="0"/>
                                  </p:stCondLst>
                                  <p:childTnLst>
                                    <p:set>
                                      <p:cBhvr>
                                        <p:cTn id="55" dur="1" fill="hold">
                                          <p:stCondLst>
                                            <p:cond delay="0"/>
                                          </p:stCondLst>
                                        </p:cTn>
                                        <p:tgtEl>
                                          <p:spTgt spid="159760"/>
                                        </p:tgtEl>
                                        <p:attrNameLst>
                                          <p:attrName>style.visibility</p:attrName>
                                        </p:attrNameLst>
                                      </p:cBhvr>
                                      <p:to>
                                        <p:strVal val="visible"/>
                                      </p:to>
                                    </p:set>
                                    <p:animEffect transition="in" filter="fade">
                                      <p:cBhvr>
                                        <p:cTn id="56" dur="1000"/>
                                        <p:tgtEl>
                                          <p:spTgt spid="1597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746" grpId="0" animBg="1"/>
      <p:bldP spid="159747" grpId="0" animBg="1"/>
      <p:bldP spid="159748" grpId="0" animBg="1"/>
      <p:bldP spid="159749" grpId="0" animBg="1"/>
      <p:bldP spid="159750" grpId="0" animBg="1"/>
      <p:bldP spid="159755" grpId="0" animBg="1"/>
      <p:bldP spid="159757" grpId="0" animBg="1"/>
      <p:bldP spid="159758" grpId="0" animBg="1"/>
      <p:bldP spid="159760" grpId="0" animBg="1"/>
      <p:bldP spid="159761" grpId="0" animBg="1"/>
      <p:bldP spid="159762" grpId="0" animBg="1"/>
      <p:bldP spid="159763" grpId="0" animBg="1"/>
      <p:bldP spid="159764" grpId="0" animBg="1"/>
      <p:bldP spid="15976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2"/>
          <p:cNvSpPr>
            <a:spLocks noGrp="1" noChangeArrowheads="1"/>
          </p:cNvSpPr>
          <p:nvPr>
            <p:ph type="title"/>
          </p:nvPr>
        </p:nvSpPr>
        <p:spPr/>
        <p:txBody>
          <a:bodyPr/>
          <a:lstStyle/>
          <a:p>
            <a:pPr rtl="0" eaLnBrk="1" hangingPunct="1"/>
            <a:r>
              <a:rPr lang="en-US" sz="2800" b="1" dirty="0" smtClean="0">
                <a:solidFill>
                  <a:schemeClr val="tx1">
                    <a:lumMod val="95000"/>
                    <a:lumOff val="5000"/>
                  </a:schemeClr>
                </a:solidFill>
              </a:rPr>
              <a:t>Example: </a:t>
            </a:r>
            <a:r>
              <a:rPr lang="en-US" sz="2800" b="1" dirty="0" smtClean="0">
                <a:solidFill>
                  <a:schemeClr val="bg2"/>
                </a:solidFill>
              </a:rPr>
              <a:t/>
            </a:r>
            <a:br>
              <a:rPr lang="en-US" sz="2800" b="1" dirty="0" smtClean="0">
                <a:solidFill>
                  <a:schemeClr val="bg2"/>
                </a:solidFill>
              </a:rPr>
            </a:br>
            <a:r>
              <a:rPr lang="en-US" sz="3200" b="1" dirty="0" smtClean="0">
                <a:solidFill>
                  <a:srgbClr val="FF0000"/>
                </a:solidFill>
              </a:rPr>
              <a:t>How to calculate total body water (TBW)?</a:t>
            </a:r>
          </a:p>
        </p:txBody>
      </p:sp>
      <p:sp>
        <p:nvSpPr>
          <p:cNvPr id="232451" name="Rectangle 3"/>
          <p:cNvSpPr>
            <a:spLocks noGrp="1" noChangeArrowheads="1"/>
          </p:cNvSpPr>
          <p:nvPr>
            <p:ph type="body" idx="1"/>
          </p:nvPr>
        </p:nvSpPr>
        <p:spPr>
          <a:xfrm>
            <a:off x="590550" y="2006600"/>
            <a:ext cx="8229600" cy="4302125"/>
          </a:xfrm>
        </p:spPr>
        <p:txBody>
          <a:bodyPr/>
          <a:lstStyle/>
          <a:p>
            <a:pPr marL="720725" indent="-452755" algn="l" rtl="0" eaLnBrk="1" hangingPunct="1">
              <a:buFont typeface="Wingdings" panose="05000000000000000000" pitchFamily="2" charset="2"/>
              <a:buNone/>
            </a:pPr>
            <a:r>
              <a:rPr lang="en-US" smtClean="0"/>
              <a:t>Q.  Calculate TBW for a 70 kg man.</a:t>
            </a:r>
          </a:p>
          <a:p>
            <a:pPr marL="720725" indent="-452755" algn="l" rtl="0" eaLnBrk="1" hangingPunct="1">
              <a:buFont typeface="Wingdings" panose="05000000000000000000" pitchFamily="2" charset="2"/>
              <a:buNone/>
            </a:pPr>
            <a:endParaRPr lang="en-US" sz="1400" smtClean="0"/>
          </a:p>
          <a:p>
            <a:pPr marL="720725" indent="-452755" algn="l" rtl="0" eaLnBrk="1" hangingPunct="1">
              <a:buFont typeface="Wingdings" panose="05000000000000000000" pitchFamily="2" charset="2"/>
              <a:buBlip>
                <a:blip r:embed="rId2"/>
              </a:buBlip>
            </a:pPr>
            <a:r>
              <a:rPr lang="en-US" smtClean="0"/>
              <a:t> TBW = 60% of body weight</a:t>
            </a:r>
          </a:p>
          <a:p>
            <a:pPr marL="720725" indent="-452755" algn="l" rtl="0" eaLnBrk="1" hangingPunct="1">
              <a:buFont typeface="Wingdings" panose="05000000000000000000" pitchFamily="2" charset="2"/>
              <a:buBlip>
                <a:blip r:embed="rId2"/>
              </a:buBlip>
            </a:pPr>
            <a:r>
              <a:rPr lang="en-US" smtClean="0"/>
              <a:t> TBW = 60% X 70 = 42 L of water</a:t>
            </a:r>
          </a:p>
          <a:p>
            <a:pPr marL="720725" indent="-452755" algn="l" rtl="0" eaLnBrk="1" hangingPunct="1">
              <a:buFont typeface="Wingdings" panose="05000000000000000000" pitchFamily="2" charset="2"/>
              <a:buNone/>
            </a:pPr>
            <a:r>
              <a:rPr lang="en-US" smtClean="0"/>
              <a:t>   </a:t>
            </a:r>
          </a:p>
        </p:txBody>
      </p:sp>
      <p:sp>
        <p:nvSpPr>
          <p:cNvPr id="2" name="Slide Number Placeholder 1"/>
          <p:cNvSpPr>
            <a:spLocks noGrp="1"/>
          </p:cNvSpPr>
          <p:nvPr>
            <p:ph type="sldNum" sz="quarter" idx="12"/>
          </p:nvPr>
        </p:nvSpPr>
        <p:spPr/>
        <p:txBody>
          <a:bodyPr/>
          <a:lstStyle/>
          <a:p>
            <a:fld id="{723BC520-AE83-471C-8051-A5D42DE7C843}" type="slidenum">
              <a:rPr lang="en-US" smtClean="0"/>
              <a:t>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32450"/>
                                        </p:tgtEl>
                                        <p:attrNameLst>
                                          <p:attrName>style.visibility</p:attrName>
                                        </p:attrNameLst>
                                      </p:cBhvr>
                                      <p:to>
                                        <p:strVal val="visible"/>
                                      </p:to>
                                    </p:set>
                                    <p:animEffect transition="in" filter="fade">
                                      <p:cBhvr>
                                        <p:cTn id="7" dur="500"/>
                                        <p:tgtEl>
                                          <p:spTgt spid="23245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32451">
                                            <p:txEl>
                                              <p:pRg st="0" end="0"/>
                                            </p:txEl>
                                          </p:spTgt>
                                        </p:tgtEl>
                                        <p:attrNameLst>
                                          <p:attrName>style.visibility</p:attrName>
                                        </p:attrNameLst>
                                      </p:cBhvr>
                                      <p:to>
                                        <p:strVal val="visible"/>
                                      </p:to>
                                    </p:set>
                                    <p:animEffect transition="in" filter="fade">
                                      <p:cBhvr>
                                        <p:cTn id="12" dur="1000"/>
                                        <p:tgtEl>
                                          <p:spTgt spid="23245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232451">
                                            <p:txEl>
                                              <p:pRg st="2" end="2"/>
                                            </p:txEl>
                                          </p:spTgt>
                                        </p:tgtEl>
                                        <p:attrNameLst>
                                          <p:attrName>style.visibility</p:attrName>
                                        </p:attrNameLst>
                                      </p:cBhvr>
                                      <p:to>
                                        <p:strVal val="visible"/>
                                      </p:to>
                                    </p:set>
                                    <p:animEffect transition="in" filter="fade">
                                      <p:cBhvr>
                                        <p:cTn id="17" dur="1000"/>
                                        <p:tgtEl>
                                          <p:spTgt spid="232451">
                                            <p:txEl>
                                              <p:pRg st="2" end="2"/>
                                            </p:txEl>
                                          </p:spTgt>
                                        </p:tgtEl>
                                      </p:cBhvr>
                                    </p:animEffect>
                                    <p:anim calcmode="lin" valueType="num">
                                      <p:cBhvr>
                                        <p:cTn id="18" dur="1000" fill="hold"/>
                                        <p:tgtEl>
                                          <p:spTgt spid="232451">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3245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232451">
                                            <p:txEl>
                                              <p:pRg st="3" end="3"/>
                                            </p:txEl>
                                          </p:spTgt>
                                        </p:tgtEl>
                                        <p:attrNameLst>
                                          <p:attrName>style.visibility</p:attrName>
                                        </p:attrNameLst>
                                      </p:cBhvr>
                                      <p:to>
                                        <p:strVal val="visible"/>
                                      </p:to>
                                    </p:set>
                                    <p:animEffect transition="in" filter="fade">
                                      <p:cBhvr>
                                        <p:cTn id="24" dur="1000"/>
                                        <p:tgtEl>
                                          <p:spTgt spid="232451">
                                            <p:txEl>
                                              <p:pRg st="3" end="3"/>
                                            </p:txEl>
                                          </p:spTgt>
                                        </p:tgtEl>
                                      </p:cBhvr>
                                    </p:animEffect>
                                    <p:anim calcmode="lin" valueType="num">
                                      <p:cBhvr>
                                        <p:cTn id="25" dur="1000" fill="hold"/>
                                        <p:tgtEl>
                                          <p:spTgt spid="232451">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23245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2450"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1255</Words>
  <Application>Microsoft Office PowerPoint</Application>
  <PresentationFormat>On-screen Show (4:3)</PresentationFormat>
  <Paragraphs>319</Paragraphs>
  <Slides>32</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32</vt:i4>
      </vt:variant>
    </vt:vector>
  </HeadingPairs>
  <TitlesOfParts>
    <vt:vector size="43" baseType="lpstr">
      <vt:lpstr>宋体</vt:lpstr>
      <vt:lpstr>Angsana New</vt:lpstr>
      <vt:lpstr>Arial</vt:lpstr>
      <vt:lpstr>Calibri</vt:lpstr>
      <vt:lpstr>Cordia New</vt:lpstr>
      <vt:lpstr>Lucida Calligraphy</vt:lpstr>
      <vt:lpstr>Symbol</vt:lpstr>
      <vt:lpstr>Tahoma</vt:lpstr>
      <vt:lpstr>Times New Roman</vt:lpstr>
      <vt:lpstr>Wingdings</vt:lpstr>
      <vt:lpstr>Office Theme</vt:lpstr>
      <vt:lpstr>BODY FLUIDS</vt:lpstr>
      <vt:lpstr>Body Fluids</vt:lpstr>
      <vt:lpstr>Body Fluids</vt:lpstr>
      <vt:lpstr>PowerPoint Presentation</vt:lpstr>
      <vt:lpstr>PowerPoint Presentation</vt:lpstr>
      <vt:lpstr>PowerPoint Presentation</vt:lpstr>
      <vt:lpstr>Functions of body fluids</vt:lpstr>
      <vt:lpstr>Fluid Compartments  60% of body weight</vt:lpstr>
      <vt:lpstr>Example:  How to calculate total body water (TBW)?</vt:lpstr>
      <vt:lpstr>Differences between ECF &amp; ICF</vt:lpstr>
      <vt:lpstr>Factors affecting body fluids</vt:lpstr>
      <vt:lpstr>PowerPoint Presentation</vt:lpstr>
      <vt:lpstr>Daily intake &amp; output of water (ml/day)</vt:lpstr>
      <vt:lpstr>Body Fluid Compartments</vt:lpstr>
      <vt:lpstr>Water Content Regulation</vt:lpstr>
      <vt:lpstr>Concentration of body fluids</vt:lpstr>
      <vt:lpstr>osmolality</vt:lpstr>
      <vt:lpstr>calculation</vt:lpstr>
      <vt:lpstr>Osmolarity</vt:lpstr>
      <vt:lpstr>tonicity</vt:lpstr>
      <vt:lpstr>PowerPoint Presentation</vt:lpstr>
      <vt:lpstr>PowerPoint Presentation</vt:lpstr>
      <vt:lpstr>Extracellular Fluid Osmolality</vt:lpstr>
      <vt:lpstr>Hormonal Regulation of  Blood Osmolality</vt:lpstr>
      <vt:lpstr>Regulation of ECF Volume</vt:lpstr>
      <vt:lpstr>Hormonal Regulation of  Blood Volume</vt:lpstr>
      <vt:lpstr>Hormonal Regulation of  Blood Volume</vt:lpstr>
      <vt:lpstr>Regulation of ECF Volume</vt:lpstr>
      <vt:lpstr>Regulation of ICF and ECF</vt:lpstr>
      <vt:lpstr>Regulation of Electrolytes in ECF</vt:lpstr>
      <vt:lpstr>Control of body fluids</vt:lpstr>
      <vt:lpstr>Dehydration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hcl</dc:creator>
  <cp:lastModifiedBy>Lib Lab One</cp:lastModifiedBy>
  <cp:revision>20</cp:revision>
  <dcterms:created xsi:type="dcterms:W3CDTF">2013-11-06T03:32:00Z</dcterms:created>
  <dcterms:modified xsi:type="dcterms:W3CDTF">2019-09-24T03:26:05Z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1033-10.2.0.5978</vt:lpwstr>
  </property>
</Properties>
</file>